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68" r:id="rId4"/>
    <p:sldId id="257" r:id="rId5"/>
    <p:sldId id="258" r:id="rId6"/>
    <p:sldId id="260" r:id="rId7"/>
    <p:sldId id="261" r:id="rId8"/>
    <p:sldId id="262" r:id="rId9"/>
    <p:sldId id="264" r:id="rId10"/>
    <p:sldId id="263" r:id="rId11"/>
    <p:sldId id="265" r:id="rId12"/>
    <p:sldId id="267" r:id="rId13"/>
    <p:sldId id="266" r:id="rId14"/>
    <p:sldId id="269" r:id="rId15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34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14"/>
    <p:restoredTop sz="94105"/>
  </p:normalViewPr>
  <p:slideViewPr>
    <p:cSldViewPr snapToGrid="0" snapToObjects="1">
      <p:cViewPr varScale="1">
        <p:scale>
          <a:sx n="72" d="100"/>
          <a:sy n="72" d="100"/>
        </p:scale>
        <p:origin x="5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90135-D051-444A-BA3B-D0976B6DE342}" type="datetimeFigureOut">
              <a:rPr lang="es-ES_tradnl" smtClean="0"/>
              <a:t>11/10/16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9E9B3-ACAC-F545-9436-FB6A7D2E4C66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61679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90135-D051-444A-BA3B-D0976B6DE342}" type="datetimeFigureOut">
              <a:rPr lang="es-ES_tradnl" smtClean="0"/>
              <a:t>11/10/16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9E9B3-ACAC-F545-9436-FB6A7D2E4C66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89713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90135-D051-444A-BA3B-D0976B6DE342}" type="datetimeFigureOut">
              <a:rPr lang="es-ES_tradnl" smtClean="0"/>
              <a:t>11/10/16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9E9B3-ACAC-F545-9436-FB6A7D2E4C66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93107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90135-D051-444A-BA3B-D0976B6DE342}" type="datetimeFigureOut">
              <a:rPr lang="es-ES_tradnl" smtClean="0"/>
              <a:t>11/10/16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9E9B3-ACAC-F545-9436-FB6A7D2E4C66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12390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90135-D051-444A-BA3B-D0976B6DE342}" type="datetimeFigureOut">
              <a:rPr lang="es-ES_tradnl" smtClean="0"/>
              <a:t>11/10/16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9E9B3-ACAC-F545-9436-FB6A7D2E4C66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18452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90135-D051-444A-BA3B-D0976B6DE342}" type="datetimeFigureOut">
              <a:rPr lang="es-ES_tradnl" smtClean="0"/>
              <a:t>11/10/16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9E9B3-ACAC-F545-9436-FB6A7D2E4C66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00151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90135-D051-444A-BA3B-D0976B6DE342}" type="datetimeFigureOut">
              <a:rPr lang="es-ES_tradnl" smtClean="0"/>
              <a:t>11/10/16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9E9B3-ACAC-F545-9436-FB6A7D2E4C66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03328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90135-D051-444A-BA3B-D0976B6DE342}" type="datetimeFigureOut">
              <a:rPr lang="es-ES_tradnl" smtClean="0"/>
              <a:t>11/10/16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9E9B3-ACAC-F545-9436-FB6A7D2E4C66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05511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90135-D051-444A-BA3B-D0976B6DE342}" type="datetimeFigureOut">
              <a:rPr lang="es-ES_tradnl" smtClean="0"/>
              <a:t>11/10/16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9E9B3-ACAC-F545-9436-FB6A7D2E4C66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66725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90135-D051-444A-BA3B-D0976B6DE342}" type="datetimeFigureOut">
              <a:rPr lang="es-ES_tradnl" smtClean="0"/>
              <a:t>11/10/16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9E9B3-ACAC-F545-9436-FB6A7D2E4C66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61030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90135-D051-444A-BA3B-D0976B6DE342}" type="datetimeFigureOut">
              <a:rPr lang="es-ES_tradnl" smtClean="0"/>
              <a:t>11/10/16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9E9B3-ACAC-F545-9436-FB6A7D2E4C66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13963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90135-D051-444A-BA3B-D0976B6DE342}" type="datetimeFigureOut">
              <a:rPr lang="es-ES_tradnl" smtClean="0"/>
              <a:t>11/10/16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9E9B3-ACAC-F545-9436-FB6A7D2E4C66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25767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6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oscarp347@gmail.com" TargetMode="External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t="2050" r="2" b="9268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5021821" y="3812954"/>
            <a:ext cx="6465287" cy="15160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70000"/>
              </a:lnSpc>
              <a:spcBef>
                <a:spcPct val="0"/>
              </a:spcBef>
            </a:pPr>
            <a:r>
              <a:rPr lang="en-US" sz="4400" kern="1200" dirty="0">
                <a:solidFill>
                  <a:schemeClr val="bg1"/>
                </a:solidFill>
                <a:latin typeface="Britannic Bold" charset="0"/>
                <a:ea typeface="Britannic Bold" charset="0"/>
                <a:cs typeface="Britannic Bold" charset="0"/>
              </a:rPr>
              <a:t>PROYECTO EDUCATIVO </a:t>
            </a:r>
          </a:p>
          <a:p>
            <a:pPr algn="r">
              <a:lnSpc>
                <a:spcPct val="70000"/>
              </a:lnSpc>
              <a:spcBef>
                <a:spcPct val="0"/>
              </a:spcBef>
            </a:pPr>
            <a:r>
              <a:rPr lang="en-US" sz="4400" kern="1200" dirty="0">
                <a:solidFill>
                  <a:schemeClr val="bg1"/>
                </a:solidFill>
                <a:latin typeface="Britannic Bold" charset="0"/>
                <a:ea typeface="Britannic Bold" charset="0"/>
                <a:cs typeface="Britannic Bold" charset="0"/>
              </a:rPr>
              <a:t>INSTITUCIONAL</a:t>
            </a:r>
          </a:p>
          <a:p>
            <a:pPr algn="r">
              <a:lnSpc>
                <a:spcPct val="70000"/>
              </a:lnSpc>
              <a:spcBef>
                <a:spcPct val="0"/>
              </a:spcBef>
            </a:pPr>
            <a:r>
              <a:rPr lang="en-US" sz="4400" kern="1200" dirty="0">
                <a:solidFill>
                  <a:schemeClr val="bg1"/>
                </a:solidFill>
                <a:latin typeface="Britannic Bold" charset="0"/>
                <a:ea typeface="Britannic Bold" charset="0"/>
                <a:cs typeface="Britannic Bold" charset="0"/>
              </a:rPr>
              <a:t>PEI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1057206" y="35169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858" y="299362"/>
            <a:ext cx="4113411" cy="617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31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544595" cy="1346886"/>
          </a:xfrm>
          <a:prstGeom prst="rect">
            <a:avLst/>
          </a:prstGeom>
        </p:spPr>
      </p:pic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056547"/>
              </p:ext>
            </p:extLst>
          </p:nvPr>
        </p:nvGraphicFramePr>
        <p:xfrm>
          <a:off x="1254031" y="1529563"/>
          <a:ext cx="10332722" cy="45415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166361"/>
                <a:gridCol w="51663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sz="24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EJES</a:t>
                      </a:r>
                      <a:endParaRPr lang="es-ES_tradnl" sz="24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SECCIONES</a:t>
                      </a:r>
                      <a:endParaRPr lang="es-ES_tradnl" sz="24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  <a:tr h="0">
                <a:tc rowSpan="3">
                  <a:txBody>
                    <a:bodyPr/>
                    <a:lstStyle/>
                    <a:p>
                      <a:pPr algn="l"/>
                      <a:endParaRPr lang="es-ES_tradnl" sz="2000" dirty="0" smtClean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algn="l"/>
                      <a:r>
                        <a:rPr lang="es-ES_tradnl" sz="2000" b="1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11. EVALUACIÓN DE LOS RECURSOS.</a:t>
                      </a:r>
                    </a:p>
                    <a:p>
                      <a:pPr algn="l"/>
                      <a:r>
                        <a:rPr lang="es-ES_tradnl" sz="2000" b="1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GESTIÓN ADMINISTRATIVA.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_tradnl" sz="20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11.1 Necesidades </a:t>
                      </a:r>
                      <a:r>
                        <a:rPr lang="mr-IN" sz="20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–</a:t>
                      </a:r>
                      <a:r>
                        <a:rPr lang="es-ES_tradnl" sz="20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 Etapas.</a:t>
                      </a:r>
                      <a:endParaRPr lang="es-ES_tradnl" sz="20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s-ES_tradnl" sz="240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_tradnl" sz="20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11.2</a:t>
                      </a:r>
                      <a:r>
                        <a:rPr lang="es-ES_tradnl" sz="2000" baseline="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 Talento humano.</a:t>
                      </a:r>
                      <a:endParaRPr lang="es-ES_tradnl" sz="20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s-ES_tradnl" sz="24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_tradnl" sz="20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11.3</a:t>
                      </a:r>
                      <a:r>
                        <a:rPr lang="es-ES_tradnl" sz="2000" baseline="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 Recursos físicos y económicos.</a:t>
                      </a:r>
                      <a:endParaRPr lang="es-ES_tradnl" sz="20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  <a:tr h="370840">
                <a:tc rowSpan="3">
                  <a:txBody>
                    <a:bodyPr/>
                    <a:lstStyle/>
                    <a:p>
                      <a:pPr algn="just"/>
                      <a:endParaRPr lang="es-ES_tradnl" sz="2000" b="1" dirty="0" smtClean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algn="just"/>
                      <a:r>
                        <a:rPr lang="es-ES_tradnl" sz="2000" b="1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12. ARTICULACIÓN CON EXPRESIONES CULTURALES </a:t>
                      </a:r>
                      <a:r>
                        <a:rPr lang="es-ES_tradnl" sz="2000" b="1" baseline="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 LOCALES Y REGIONALES.</a:t>
                      </a:r>
                    </a:p>
                    <a:p>
                      <a:pPr algn="just"/>
                      <a:r>
                        <a:rPr lang="es-ES_tradnl" sz="2000" b="1" baseline="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GESTIÓN DE LA COMUNIDAD.</a:t>
                      </a:r>
                      <a:endParaRPr lang="es-ES_tradnl" sz="2000" b="1" dirty="0" smtClean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_tradnl" sz="20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12.1 Foto educativo.</a:t>
                      </a:r>
                      <a:endParaRPr lang="es-ES_tradnl" sz="20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  <a:tr h="412448">
                <a:tc vMerge="1">
                  <a:txBody>
                    <a:bodyPr/>
                    <a:lstStyle/>
                    <a:p>
                      <a:pPr algn="ctr"/>
                      <a:endParaRPr lang="es-ES_tradnl" sz="20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_tradnl" sz="20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12.3 Festivales.</a:t>
                      </a:r>
                      <a:endParaRPr lang="es-ES_tradnl" sz="20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  <a:tr h="412448">
                <a:tc vMerge="1">
                  <a:txBody>
                    <a:bodyPr/>
                    <a:lstStyle/>
                    <a:p>
                      <a:pPr algn="just"/>
                      <a:endParaRPr lang="es-ES_tradnl" sz="2000" dirty="0" smtClean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_tradnl" sz="20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12.4 Encuentros culturales.</a:t>
                      </a:r>
                      <a:endParaRPr lang="es-ES_tradnl" sz="20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  <a:tr h="370840">
                <a:tc rowSpan="4">
                  <a:txBody>
                    <a:bodyPr/>
                    <a:lstStyle/>
                    <a:p>
                      <a:pPr algn="l"/>
                      <a:endParaRPr lang="es-ES_tradnl" sz="2000" dirty="0" smtClean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algn="l"/>
                      <a:r>
                        <a:rPr lang="es-ES_tradnl" sz="2000" b="1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13. ORGANIZACIÓN ADMINISTRATIVA Y EVALUACIÓN DE LA GESTIÓN.</a:t>
                      </a:r>
                    </a:p>
                    <a:p>
                      <a:pPr algn="l"/>
                      <a:r>
                        <a:rPr lang="es-ES_tradnl" sz="2000" b="1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GESTIÓN DIRECTIVA Y ADMINISTRATIVA.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_tradnl" sz="20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13.1 Estructura</a:t>
                      </a:r>
                      <a:r>
                        <a:rPr lang="es-ES_tradnl" sz="2000" baseline="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 y administración institucional.</a:t>
                      </a: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l"/>
                      <a:endParaRPr lang="es-ES_tradnl" sz="2000" dirty="0" smtClean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_tradnl" sz="20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13.2 Organigrama.</a:t>
                      </a:r>
                      <a:endParaRPr lang="es-ES_tradnl" sz="20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l"/>
                      <a:endParaRPr lang="es-ES_tradnl" sz="2000" dirty="0" smtClean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_tradnl" sz="20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13.3 Sistema de gestión de la Calidad.</a:t>
                      </a:r>
                      <a:endParaRPr lang="es-ES_tradnl" sz="20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l"/>
                      <a:endParaRPr lang="es-ES_tradnl" sz="2000" dirty="0" smtClean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_tradnl" sz="20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13.4 Evaluación de la gestión.</a:t>
                      </a:r>
                      <a:endParaRPr lang="es-ES_tradnl" sz="20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ectángulo redondeado 6"/>
          <p:cNvSpPr/>
          <p:nvPr/>
        </p:nvSpPr>
        <p:spPr>
          <a:xfrm>
            <a:off x="1702676" y="220717"/>
            <a:ext cx="10131972" cy="966952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smtClean="0">
                <a:solidFill>
                  <a:schemeClr val="bg1">
                    <a:lumMod val="9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1. EL PEI</a:t>
            </a:r>
            <a:endParaRPr lang="es-ES_tradnl" sz="3200" b="1" dirty="0">
              <a:solidFill>
                <a:schemeClr val="bg1">
                  <a:lumMod val="95000"/>
                </a:schemeClr>
              </a:solidFill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26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544595" cy="1346886"/>
          </a:xfrm>
          <a:prstGeom prst="rect">
            <a:avLst/>
          </a:prstGeom>
        </p:spPr>
      </p:pic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637978"/>
              </p:ext>
            </p:extLst>
          </p:nvPr>
        </p:nvGraphicFramePr>
        <p:xfrm>
          <a:off x="1254031" y="1529563"/>
          <a:ext cx="10332722" cy="1554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166361"/>
                <a:gridCol w="51663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sz="24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EJES</a:t>
                      </a:r>
                      <a:endParaRPr lang="es-ES_tradnl" sz="24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SECCIONES</a:t>
                      </a:r>
                      <a:endParaRPr lang="es-ES_tradnl" sz="24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  <a:tr h="0">
                <a:tc rowSpan="2">
                  <a:txBody>
                    <a:bodyPr/>
                    <a:lstStyle/>
                    <a:p>
                      <a:pPr algn="l"/>
                      <a:r>
                        <a:rPr lang="es-ES_tradnl" sz="2000" b="1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14.</a:t>
                      </a:r>
                      <a:r>
                        <a:rPr lang="es-ES_tradnl" sz="2000" b="1" baseline="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 PROGRAMAS DE EDUCACIÓN PARA EL TRABAJO Y EL DESARROLLO HUMANO.</a:t>
                      </a:r>
                    </a:p>
                    <a:p>
                      <a:pPr algn="l"/>
                      <a:r>
                        <a:rPr lang="es-ES_tradnl" sz="2000" b="1" baseline="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GESTIÓN DE LA COMUNIDAD ACADÉMICA</a:t>
                      </a:r>
                      <a:endParaRPr lang="es-ES_tradnl" sz="2000" b="1" dirty="0" smtClean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_tradnl" sz="20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14.1</a:t>
                      </a:r>
                      <a:r>
                        <a:rPr lang="es-ES_tradnl" sz="2000" baseline="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 Programa de educación familiar.</a:t>
                      </a:r>
                      <a:endParaRPr lang="es-ES_tradnl" sz="20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s-ES_tradnl" sz="240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_tradnl" sz="20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14.2</a:t>
                      </a:r>
                      <a:r>
                        <a:rPr lang="es-ES_tradnl" sz="2000" baseline="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 Programa permanente de formación de docentes. </a:t>
                      </a:r>
                      <a:endParaRPr lang="es-ES_tradnl" sz="20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5518203"/>
              </p:ext>
            </p:extLst>
          </p:nvPr>
        </p:nvGraphicFramePr>
        <p:xfrm>
          <a:off x="2356392" y="3269690"/>
          <a:ext cx="8128000" cy="10109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32000"/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FUNCIÓN </a:t>
                      </a:r>
                      <a:endParaRPr lang="es-ES_tradnl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RESPONSABLES</a:t>
                      </a:r>
                      <a:endParaRPr lang="es-ES_tradnl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FRECUENCIA</a:t>
                      </a:r>
                      <a:endParaRPr lang="es-ES_tradnl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GESTIÓN</a:t>
                      </a:r>
                      <a:endParaRPr lang="es-ES_tradnl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s-ES_tradnl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Estructurar y documentar el PEI</a:t>
                      </a:r>
                      <a:endParaRPr lang="es-ES_tradnl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_tradnl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Directivos docentes</a:t>
                      </a:r>
                      <a:endParaRPr lang="es-ES_tradnl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_tradnl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Anual </a:t>
                      </a:r>
                      <a:endParaRPr lang="es-ES_tradnl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_tradnl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Gestión directiva.</a:t>
                      </a:r>
                    </a:p>
                    <a:p>
                      <a:pPr algn="just"/>
                      <a:r>
                        <a:rPr lang="es-ES_tradnl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PEI</a:t>
                      </a:r>
                      <a:endParaRPr lang="es-ES_tradnl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154" y="4439828"/>
            <a:ext cx="10254343" cy="2287543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>
            <a:off x="1702676" y="220717"/>
            <a:ext cx="10131972" cy="966952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smtClean="0">
                <a:solidFill>
                  <a:schemeClr val="bg1">
                    <a:lumMod val="9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1. EL PEI</a:t>
            </a:r>
            <a:endParaRPr lang="es-ES_tradnl" sz="3200" b="1" dirty="0">
              <a:solidFill>
                <a:schemeClr val="bg1">
                  <a:lumMod val="95000"/>
                </a:schemeClr>
              </a:solidFill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38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544595" cy="1346886"/>
          </a:xfrm>
          <a:prstGeom prst="rect">
            <a:avLst/>
          </a:prstGeom>
        </p:spPr>
      </p:pic>
      <p:sp>
        <p:nvSpPr>
          <p:cNvPr id="25" name="3 Proceso alternativo"/>
          <p:cNvSpPr/>
          <p:nvPr/>
        </p:nvSpPr>
        <p:spPr>
          <a:xfrm>
            <a:off x="2084091" y="1282677"/>
            <a:ext cx="3214710" cy="1928827"/>
          </a:xfrm>
          <a:prstGeom prst="flowChartAlternateProcess">
            <a:avLst/>
          </a:prstGeom>
          <a:solidFill>
            <a:schemeClr val="accent6">
              <a:lumMod val="5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190500" h="190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s-ES" altLang="es-ES_tradnl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charset="0"/>
                <a:ea typeface="Candara" charset="0"/>
                <a:cs typeface="Candara" charset="0"/>
              </a:rPr>
              <a:t>OBSERVACIÓN</a:t>
            </a:r>
          </a:p>
          <a:p>
            <a:pPr algn="ctr" eaLnBrk="1" hangingPunct="1"/>
            <a:endParaRPr lang="es-ES" altLang="es-ES_tradnl" sz="1600" b="1" dirty="0">
              <a:solidFill>
                <a:srgbClr val="FFFFFF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ctr" eaLnBrk="1" hangingPunct="1"/>
            <a:endParaRPr lang="es-ES" altLang="es-ES_tradnl" sz="1600" b="1" dirty="0">
              <a:solidFill>
                <a:srgbClr val="FFFFFF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ctr" eaLnBrk="1" hangingPunct="1"/>
            <a:endParaRPr lang="es-ES" altLang="es-ES_tradnl" sz="1600" b="1" dirty="0">
              <a:solidFill>
                <a:srgbClr val="FFFFFF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ctr" eaLnBrk="1" hangingPunct="1"/>
            <a:endParaRPr lang="es-ES" altLang="es-ES_tradnl" sz="1600" b="1" dirty="0">
              <a:solidFill>
                <a:srgbClr val="FFFFFF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ctr" eaLnBrk="1" hangingPunct="1"/>
            <a:endParaRPr lang="es-ES" altLang="es-ES_tradnl" sz="1600" b="1" dirty="0">
              <a:solidFill>
                <a:srgbClr val="FFFFFF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ctr" eaLnBrk="1" hangingPunct="1"/>
            <a:endParaRPr lang="es-ES" altLang="es-ES_tradnl" sz="1600" b="1" dirty="0">
              <a:solidFill>
                <a:srgbClr val="FFFFFF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6" name="22 Proceso alternativo"/>
          <p:cNvSpPr/>
          <p:nvPr/>
        </p:nvSpPr>
        <p:spPr>
          <a:xfrm>
            <a:off x="2180532" y="1720036"/>
            <a:ext cx="1478767" cy="1350178"/>
          </a:xfrm>
          <a:prstGeom prst="flowChartAlternateProcess">
            <a:avLst/>
          </a:prstGeom>
          <a:solidFill>
            <a:schemeClr val="bg1"/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Exploración y evaluación del estado actual del PEI</a:t>
            </a:r>
          </a:p>
        </p:txBody>
      </p:sp>
      <p:sp>
        <p:nvSpPr>
          <p:cNvPr id="27" name="26 Proceso alternativo"/>
          <p:cNvSpPr/>
          <p:nvPr/>
        </p:nvSpPr>
        <p:spPr>
          <a:xfrm>
            <a:off x="3723593" y="1720036"/>
            <a:ext cx="1478767" cy="1350178"/>
          </a:xfrm>
          <a:prstGeom prst="flowChartAlternateProcess">
            <a:avLst/>
          </a:prstGeom>
          <a:solidFill>
            <a:schemeClr val="bg1"/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Revisión conceptual de los elementos de un PEI</a:t>
            </a:r>
          </a:p>
        </p:txBody>
      </p:sp>
      <p:sp>
        <p:nvSpPr>
          <p:cNvPr id="28" name="31 Proceso alternativo"/>
          <p:cNvSpPr/>
          <p:nvPr/>
        </p:nvSpPr>
        <p:spPr>
          <a:xfrm>
            <a:off x="6187033" y="1346887"/>
            <a:ext cx="4698000" cy="1801117"/>
          </a:xfrm>
          <a:prstGeom prst="flowChartAlternateProcess">
            <a:avLst/>
          </a:prstGeom>
          <a:solidFill>
            <a:schemeClr val="accent6">
              <a:lumMod val="5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190500" h="190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DECONSTRUCCIÓN</a:t>
            </a:r>
            <a:endParaRPr lang="es-ES" sz="2000" b="1" dirty="0">
              <a:solidFill>
                <a:schemeClr val="bg1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700" b="1" dirty="0">
              <a:latin typeface="Candara" charset="0"/>
              <a:ea typeface="Candara" charset="0"/>
              <a:cs typeface="Candara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700" b="1" dirty="0">
              <a:latin typeface="Candara" charset="0"/>
              <a:ea typeface="Candara" charset="0"/>
              <a:cs typeface="Candara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700" b="1" dirty="0">
              <a:latin typeface="Candara" charset="0"/>
              <a:ea typeface="Candara" charset="0"/>
              <a:cs typeface="Candara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700" b="1" dirty="0">
              <a:latin typeface="Candara" charset="0"/>
              <a:ea typeface="Candara" charset="0"/>
              <a:cs typeface="Candara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700" b="1" dirty="0">
              <a:latin typeface="Candara" charset="0"/>
              <a:ea typeface="Candara" charset="0"/>
              <a:cs typeface="Candara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7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9" name="33 Proceso alternativo"/>
          <p:cNvSpPr/>
          <p:nvPr/>
        </p:nvSpPr>
        <p:spPr>
          <a:xfrm>
            <a:off x="6257758" y="1720036"/>
            <a:ext cx="1478767" cy="1350178"/>
          </a:xfrm>
          <a:prstGeom prst="flowChartAlternateProcess">
            <a:avLst/>
          </a:prstGeom>
          <a:solidFill>
            <a:srgbClr val="FFFFFF"/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700" b="1" dirty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Detección de necesidades del contexto</a:t>
            </a:r>
          </a:p>
        </p:txBody>
      </p:sp>
      <p:sp>
        <p:nvSpPr>
          <p:cNvPr id="30" name="34 Proceso alternativo"/>
          <p:cNvSpPr/>
          <p:nvPr/>
        </p:nvSpPr>
        <p:spPr>
          <a:xfrm>
            <a:off x="7800819" y="1720036"/>
            <a:ext cx="1478767" cy="1350178"/>
          </a:xfrm>
          <a:prstGeom prst="flowChartAlternateProcess">
            <a:avLst/>
          </a:prstGeom>
          <a:solidFill>
            <a:srgbClr val="FFFFFF"/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700" b="1" dirty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Análisis de la pertinencia del PEI</a:t>
            </a:r>
          </a:p>
        </p:txBody>
      </p:sp>
      <p:sp>
        <p:nvSpPr>
          <p:cNvPr id="31" name="36 Proceso alternativo"/>
          <p:cNvSpPr/>
          <p:nvPr/>
        </p:nvSpPr>
        <p:spPr>
          <a:xfrm>
            <a:off x="9341736" y="1720036"/>
            <a:ext cx="1478767" cy="1350178"/>
          </a:xfrm>
          <a:prstGeom prst="flowChartAlternateProcess">
            <a:avLst/>
          </a:prstGeom>
          <a:solidFill>
            <a:srgbClr val="FFFFFF"/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500" b="1" dirty="0" smtClean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Identificación </a:t>
            </a:r>
            <a:r>
              <a:rPr lang="es-ES" sz="1500" b="1" dirty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de ajustes</a:t>
            </a:r>
          </a:p>
        </p:txBody>
      </p:sp>
      <p:sp>
        <p:nvSpPr>
          <p:cNvPr id="32" name="42 Proceso alternativo"/>
          <p:cNvSpPr/>
          <p:nvPr/>
        </p:nvSpPr>
        <p:spPr>
          <a:xfrm>
            <a:off x="4330084" y="3249603"/>
            <a:ext cx="6241061" cy="1785951"/>
          </a:xfrm>
          <a:prstGeom prst="flowChartAlternateProcess">
            <a:avLst/>
          </a:prstGeom>
          <a:solidFill>
            <a:schemeClr val="accent6">
              <a:lumMod val="5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190500" h="190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RECONSTRUCCIÓN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600" b="1" dirty="0">
              <a:latin typeface="Candara" charset="0"/>
              <a:ea typeface="Candara" charset="0"/>
              <a:cs typeface="Candara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600" b="1" dirty="0">
              <a:latin typeface="Candara" charset="0"/>
              <a:ea typeface="Candara" charset="0"/>
              <a:cs typeface="Candara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600" b="1" dirty="0">
              <a:latin typeface="Candara" charset="0"/>
              <a:ea typeface="Candara" charset="0"/>
              <a:cs typeface="Candara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600" b="1" dirty="0">
              <a:latin typeface="Candara" charset="0"/>
              <a:ea typeface="Candara" charset="0"/>
              <a:cs typeface="Candara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600" b="1" dirty="0">
              <a:latin typeface="Candara" charset="0"/>
              <a:ea typeface="Candara" charset="0"/>
              <a:cs typeface="Candara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6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33" name="43 Proceso alternativo"/>
          <p:cNvSpPr/>
          <p:nvPr/>
        </p:nvSpPr>
        <p:spPr>
          <a:xfrm>
            <a:off x="4400809" y="3556787"/>
            <a:ext cx="1478767" cy="1350178"/>
          </a:xfrm>
          <a:prstGeom prst="flowChartAlternateProcess">
            <a:avLst/>
          </a:prstGeom>
          <a:solidFill>
            <a:srgbClr val="FFFFFF"/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Aprobación del consejo directivo</a:t>
            </a:r>
          </a:p>
        </p:txBody>
      </p:sp>
      <p:sp>
        <p:nvSpPr>
          <p:cNvPr id="34" name="44 Proceso alternativo"/>
          <p:cNvSpPr/>
          <p:nvPr/>
        </p:nvSpPr>
        <p:spPr>
          <a:xfrm>
            <a:off x="5943870" y="3556787"/>
            <a:ext cx="1478767" cy="1350178"/>
          </a:xfrm>
          <a:prstGeom prst="flowChartAlternateProcess">
            <a:avLst/>
          </a:prstGeom>
          <a:solidFill>
            <a:srgbClr val="FFFFFF"/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Redacción del PEI actualizado</a:t>
            </a:r>
          </a:p>
        </p:txBody>
      </p:sp>
      <p:sp>
        <p:nvSpPr>
          <p:cNvPr id="35" name="45 Proceso alternativo"/>
          <p:cNvSpPr/>
          <p:nvPr/>
        </p:nvSpPr>
        <p:spPr>
          <a:xfrm>
            <a:off x="7484788" y="3556787"/>
            <a:ext cx="1478767" cy="1350178"/>
          </a:xfrm>
          <a:prstGeom prst="flowChartAlternateProcess">
            <a:avLst/>
          </a:prstGeom>
          <a:solidFill>
            <a:srgbClr val="FFFFFF"/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Ejecución de plan</a:t>
            </a:r>
          </a:p>
        </p:txBody>
      </p:sp>
      <p:sp>
        <p:nvSpPr>
          <p:cNvPr id="36" name="47 Proceso alternativo"/>
          <p:cNvSpPr/>
          <p:nvPr/>
        </p:nvSpPr>
        <p:spPr>
          <a:xfrm>
            <a:off x="9023561" y="3556787"/>
            <a:ext cx="1478767" cy="1350178"/>
          </a:xfrm>
          <a:prstGeom prst="flowChartAlternateProcess">
            <a:avLst/>
          </a:prstGeom>
          <a:solidFill>
            <a:srgbClr val="FFFFFF"/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Elaboración de plan de ajuste del PEI</a:t>
            </a:r>
          </a:p>
        </p:txBody>
      </p:sp>
      <p:cxnSp>
        <p:nvCxnSpPr>
          <p:cNvPr id="37" name="50 Conector angular"/>
          <p:cNvCxnSpPr/>
          <p:nvPr/>
        </p:nvCxnSpPr>
        <p:spPr>
          <a:xfrm>
            <a:off x="5299030" y="2246305"/>
            <a:ext cx="887412" cy="1588"/>
          </a:xfrm>
          <a:prstGeom prst="bentConnector3">
            <a:avLst>
              <a:gd name="adj1" fmla="val 50000"/>
            </a:avLst>
          </a:prstGeom>
          <a:ln w="381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52 Conector angular"/>
          <p:cNvCxnSpPr/>
          <p:nvPr/>
        </p:nvCxnSpPr>
        <p:spPr>
          <a:xfrm flipH="1">
            <a:off x="10571117" y="2395530"/>
            <a:ext cx="249238" cy="1747838"/>
          </a:xfrm>
          <a:prstGeom prst="bentConnector3">
            <a:avLst>
              <a:gd name="adj1" fmla="val -91675"/>
            </a:avLst>
          </a:prstGeom>
          <a:ln w="381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54 Proceso alternativo"/>
          <p:cNvSpPr/>
          <p:nvPr/>
        </p:nvSpPr>
        <p:spPr>
          <a:xfrm>
            <a:off x="2070023" y="5068892"/>
            <a:ext cx="3214710" cy="1714512"/>
          </a:xfrm>
          <a:prstGeom prst="flowChartAlternateProcess">
            <a:avLst/>
          </a:prstGeom>
          <a:solidFill>
            <a:schemeClr val="accent6">
              <a:lumMod val="5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190500" h="190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s-ES" altLang="es-ES_tradnl" sz="2000" b="1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PRÁCTICA</a:t>
            </a:r>
          </a:p>
          <a:p>
            <a:pPr algn="ctr" eaLnBrk="1" hangingPunct="1"/>
            <a:endParaRPr lang="es-ES" altLang="es-ES_tradnl" sz="1600" b="1" dirty="0">
              <a:solidFill>
                <a:srgbClr val="FFFFFF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ctr" eaLnBrk="1" hangingPunct="1"/>
            <a:endParaRPr lang="es-ES" altLang="es-ES_tradnl" sz="1600" b="1" dirty="0">
              <a:solidFill>
                <a:srgbClr val="FFFFFF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ctr" eaLnBrk="1" hangingPunct="1"/>
            <a:endParaRPr lang="es-ES" altLang="es-ES_tradnl" sz="1600" b="1" dirty="0">
              <a:solidFill>
                <a:srgbClr val="FFFFFF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ctr" eaLnBrk="1" hangingPunct="1"/>
            <a:endParaRPr lang="es-ES" altLang="es-ES_tradnl" sz="1600" b="1" dirty="0">
              <a:solidFill>
                <a:srgbClr val="FFFFFF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ctr" eaLnBrk="1" hangingPunct="1"/>
            <a:endParaRPr lang="es-ES" altLang="es-ES_tradnl" sz="1600" b="1" dirty="0">
              <a:solidFill>
                <a:srgbClr val="FFFFFF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ctr" eaLnBrk="1" hangingPunct="1"/>
            <a:endParaRPr lang="es-ES" altLang="es-ES_tradnl" sz="1600" b="1" dirty="0">
              <a:solidFill>
                <a:srgbClr val="FFFFFF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40" name="55 Proceso alternativo"/>
          <p:cNvSpPr/>
          <p:nvPr/>
        </p:nvSpPr>
        <p:spPr>
          <a:xfrm>
            <a:off x="2166464" y="5376075"/>
            <a:ext cx="1478767" cy="1350178"/>
          </a:xfrm>
          <a:prstGeom prst="flowChartAlternateProcess">
            <a:avLst/>
          </a:prstGeom>
          <a:solidFill>
            <a:schemeClr val="bg1"/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s-ES" altLang="es-ES_tradnl" sz="1600" b="1" dirty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Divulgación</a:t>
            </a:r>
          </a:p>
        </p:txBody>
      </p:sp>
      <p:sp>
        <p:nvSpPr>
          <p:cNvPr id="41" name="56 Proceso alternativo"/>
          <p:cNvSpPr/>
          <p:nvPr/>
        </p:nvSpPr>
        <p:spPr>
          <a:xfrm>
            <a:off x="3709525" y="5376075"/>
            <a:ext cx="1478767" cy="1350178"/>
          </a:xfrm>
          <a:prstGeom prst="flowChartAlternateProcess">
            <a:avLst/>
          </a:prstGeom>
          <a:solidFill>
            <a:schemeClr val="bg1"/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s-ES" altLang="es-ES_tradnl" sz="1600" b="1" dirty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Seguimiento y Evaluación</a:t>
            </a:r>
          </a:p>
        </p:txBody>
      </p:sp>
      <p:cxnSp>
        <p:nvCxnSpPr>
          <p:cNvPr id="42" name="60 Forma"/>
          <p:cNvCxnSpPr/>
          <p:nvPr/>
        </p:nvCxnSpPr>
        <p:spPr>
          <a:xfrm rot="10800000" flipV="1">
            <a:off x="3676605" y="4232268"/>
            <a:ext cx="723900" cy="836612"/>
          </a:xfrm>
          <a:prstGeom prst="bentConnector2">
            <a:avLst/>
          </a:prstGeom>
          <a:ln w="381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ángulo redondeado 42"/>
          <p:cNvSpPr/>
          <p:nvPr/>
        </p:nvSpPr>
        <p:spPr>
          <a:xfrm>
            <a:off x="1702676" y="220717"/>
            <a:ext cx="10131972" cy="966952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smtClean="0">
                <a:solidFill>
                  <a:schemeClr val="bg1">
                    <a:lumMod val="9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2. PROCESO DE REVISIÓN Y AJUSTE DEL PEI</a:t>
            </a:r>
            <a:endParaRPr lang="es-ES_tradnl" sz="3200" b="1" dirty="0">
              <a:solidFill>
                <a:schemeClr val="bg1">
                  <a:lumMod val="95000"/>
                </a:schemeClr>
              </a:solidFill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10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 Proceso alternativo"/>
          <p:cNvSpPr/>
          <p:nvPr/>
        </p:nvSpPr>
        <p:spPr>
          <a:xfrm>
            <a:off x="3475727" y="377169"/>
            <a:ext cx="5541338" cy="445474"/>
          </a:xfrm>
          <a:prstGeom prst="flowChartAlternateProcess">
            <a:avLst/>
          </a:prstGeom>
          <a:solidFill>
            <a:schemeClr val="accent6">
              <a:lumMod val="5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190500" h="190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Proyecto Educativo Institucional </a:t>
            </a:r>
            <a:r>
              <a:rPr lang="es-ES" sz="2000" b="1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- PEI</a:t>
            </a:r>
            <a:endParaRPr lang="es-ES" sz="2000" b="1" dirty="0">
              <a:solidFill>
                <a:schemeClr val="bg1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7" name="22 CuadroTexto"/>
          <p:cNvSpPr txBox="1">
            <a:spLocks noChangeArrowheads="1"/>
          </p:cNvSpPr>
          <p:nvPr/>
        </p:nvSpPr>
        <p:spPr bwMode="auto">
          <a:xfrm>
            <a:off x="5210221" y="923291"/>
            <a:ext cx="2071687" cy="30638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_tradnl" sz="1400" b="1" i="1">
                <a:latin typeface="Candara" charset="0"/>
                <a:ea typeface="Candara" charset="0"/>
                <a:cs typeface="Candara" charset="0"/>
              </a:rPr>
              <a:t>Articula</a:t>
            </a:r>
          </a:p>
        </p:txBody>
      </p:sp>
      <p:cxnSp>
        <p:nvCxnSpPr>
          <p:cNvPr id="8" name="63 Conector recto"/>
          <p:cNvCxnSpPr>
            <a:stCxn id="27" idx="0"/>
          </p:cNvCxnSpPr>
          <p:nvPr/>
        </p:nvCxnSpPr>
        <p:spPr>
          <a:xfrm rot="5400000" flipH="1" flipV="1">
            <a:off x="6196059" y="872491"/>
            <a:ext cx="100012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213 Grupo"/>
          <p:cNvGrpSpPr>
            <a:grpSpLocks/>
          </p:cNvGrpSpPr>
          <p:nvPr/>
        </p:nvGrpSpPr>
        <p:grpSpPr bwMode="auto">
          <a:xfrm>
            <a:off x="5461046" y="2212341"/>
            <a:ext cx="3148012" cy="1827213"/>
            <a:chOff x="3801595" y="1978215"/>
            <a:chExt cx="3148497" cy="1826538"/>
          </a:xfrm>
          <a:solidFill>
            <a:srgbClr val="00B050"/>
          </a:solidFill>
        </p:grpSpPr>
        <p:cxnSp>
          <p:nvCxnSpPr>
            <p:cNvPr id="10" name="175 Conector angular"/>
            <p:cNvCxnSpPr/>
            <p:nvPr/>
          </p:nvCxnSpPr>
          <p:spPr>
            <a:xfrm rot="5400000" flipH="1" flipV="1">
              <a:off x="5629089" y="2591977"/>
              <a:ext cx="1587" cy="1427382"/>
            </a:xfrm>
            <a:prstGeom prst="bentConnector3">
              <a:avLst>
                <a:gd name="adj1" fmla="val 14395466"/>
              </a:avLst>
            </a:prstGeom>
            <a:grp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178 Conector angular"/>
            <p:cNvCxnSpPr/>
            <p:nvPr/>
          </p:nvCxnSpPr>
          <p:spPr>
            <a:xfrm rot="16200000" flipH="1">
              <a:off x="4554391" y="2319214"/>
              <a:ext cx="785523" cy="719249"/>
            </a:xfrm>
            <a:prstGeom prst="bentConnector3">
              <a:avLst>
                <a:gd name="adj1" fmla="val 50000"/>
              </a:avLst>
            </a:prstGeom>
            <a:grp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68 CuadroTexto"/>
            <p:cNvSpPr txBox="1">
              <a:spLocks noChangeArrowheads="1"/>
            </p:cNvSpPr>
            <p:nvPr/>
          </p:nvSpPr>
          <p:spPr bwMode="auto">
            <a:xfrm>
              <a:off x="3801595" y="1978215"/>
              <a:ext cx="1571636" cy="30777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" altLang="es-ES_tradnl" sz="1400" b="1" i="1">
                  <a:latin typeface="Candara" charset="0"/>
                  <a:ea typeface="Candara" charset="0"/>
                  <a:cs typeface="Candara" charset="0"/>
                </a:rPr>
                <a:t>Abarca</a:t>
              </a:r>
            </a:p>
          </p:txBody>
        </p:sp>
        <p:sp>
          <p:nvSpPr>
            <p:cNvPr id="13" name="79 Proceso alternativo"/>
            <p:cNvSpPr/>
            <p:nvPr/>
          </p:nvSpPr>
          <p:spPr>
            <a:xfrm>
              <a:off x="4307850" y="3305310"/>
              <a:ext cx="1214414" cy="499443"/>
            </a:xfrm>
            <a:prstGeom prst="flowChartAlternateProcess">
              <a:avLst/>
            </a:prstGeom>
            <a:grpFill/>
            <a:ln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0" h="1905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500" b="1" dirty="0">
                  <a:solidFill>
                    <a:schemeClr val="tx1"/>
                  </a:solidFill>
                  <a:latin typeface="Candara" charset="0"/>
                  <a:ea typeface="Candara" charset="0"/>
                  <a:cs typeface="Candara" charset="0"/>
                </a:rPr>
                <a:t>Currículo</a:t>
              </a:r>
            </a:p>
          </p:txBody>
        </p:sp>
        <p:sp>
          <p:nvSpPr>
            <p:cNvPr id="14" name="80 Proceso alternativo"/>
            <p:cNvSpPr/>
            <p:nvPr/>
          </p:nvSpPr>
          <p:spPr>
            <a:xfrm>
              <a:off x="5735678" y="3305310"/>
              <a:ext cx="1214414" cy="499443"/>
            </a:xfrm>
            <a:prstGeom prst="flowChartAlternateProcess">
              <a:avLst/>
            </a:prstGeom>
            <a:grpFill/>
            <a:ln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0" h="1905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500" b="1" dirty="0">
                  <a:solidFill>
                    <a:schemeClr val="tx1"/>
                  </a:solidFill>
                  <a:latin typeface="Candara" charset="0"/>
                  <a:ea typeface="Candara" charset="0"/>
                  <a:cs typeface="Candara" charset="0"/>
                </a:rPr>
                <a:t>Práctica pedagógica</a:t>
              </a:r>
            </a:p>
          </p:txBody>
        </p:sp>
      </p:grpSp>
      <p:grpSp>
        <p:nvGrpSpPr>
          <p:cNvPr id="15" name="218 Grupo"/>
          <p:cNvGrpSpPr>
            <a:grpSpLocks/>
          </p:cNvGrpSpPr>
          <p:nvPr/>
        </p:nvGrpSpPr>
        <p:grpSpPr bwMode="auto">
          <a:xfrm>
            <a:off x="1679621" y="5495291"/>
            <a:ext cx="3557587" cy="846138"/>
            <a:chOff x="20606" y="5333391"/>
            <a:chExt cx="3558252" cy="845947"/>
          </a:xfrm>
          <a:solidFill>
            <a:srgbClr val="00B050"/>
          </a:solidFill>
        </p:grpSpPr>
        <p:cxnSp>
          <p:nvCxnSpPr>
            <p:cNvPr id="16" name="97 Conector angular"/>
            <p:cNvCxnSpPr/>
            <p:nvPr/>
          </p:nvCxnSpPr>
          <p:spPr>
            <a:xfrm rot="5400000" flipH="1" flipV="1">
              <a:off x="1810847" y="4497273"/>
              <a:ext cx="1588" cy="2365817"/>
            </a:xfrm>
            <a:prstGeom prst="bentConnector3">
              <a:avLst>
                <a:gd name="adj1" fmla="val 14395466"/>
              </a:avLst>
            </a:prstGeom>
            <a:grp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113 Conector recto"/>
            <p:cNvCxnSpPr/>
            <p:nvPr/>
          </p:nvCxnSpPr>
          <p:spPr>
            <a:xfrm rot="16200000" flipH="1">
              <a:off x="1637054" y="5504802"/>
              <a:ext cx="345997" cy="3176"/>
            </a:xfrm>
            <a:prstGeom prst="lin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85 Proceso alternativo"/>
            <p:cNvSpPr/>
            <p:nvPr/>
          </p:nvSpPr>
          <p:spPr>
            <a:xfrm>
              <a:off x="20606" y="5679895"/>
              <a:ext cx="1214414" cy="499443"/>
            </a:xfrm>
            <a:prstGeom prst="flowChartAlternateProcess">
              <a:avLst/>
            </a:prstGeom>
            <a:grpFill/>
            <a:ln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0" h="1905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b="1" dirty="0">
                  <a:solidFill>
                    <a:schemeClr val="tx1"/>
                  </a:solidFill>
                  <a:latin typeface="Candara" charset="0"/>
                  <a:ea typeface="Candara" charset="0"/>
                  <a:cs typeface="Candara" charset="0"/>
                </a:rPr>
                <a:t>Áreas </a:t>
              </a:r>
              <a:r>
                <a:rPr lang="es-ES" sz="1200" b="1" dirty="0">
                  <a:solidFill>
                    <a:schemeClr val="tx1"/>
                  </a:solidFill>
                  <a:latin typeface="Candara" charset="0"/>
                  <a:ea typeface="Candara" charset="0"/>
                  <a:cs typeface="Candara" charset="0"/>
                </a:rPr>
                <a:t>fundamentales</a:t>
              </a:r>
            </a:p>
          </p:txBody>
        </p:sp>
        <p:sp>
          <p:nvSpPr>
            <p:cNvPr id="19" name="86 Proceso alternativo"/>
            <p:cNvSpPr/>
            <p:nvPr/>
          </p:nvSpPr>
          <p:spPr>
            <a:xfrm>
              <a:off x="1269172" y="5679895"/>
              <a:ext cx="1085186" cy="499443"/>
            </a:xfrm>
            <a:prstGeom prst="flowChartAlternateProcess">
              <a:avLst/>
            </a:prstGeom>
            <a:grpFill/>
            <a:ln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0" h="1905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b="1" dirty="0">
                  <a:solidFill>
                    <a:schemeClr val="tx1"/>
                  </a:solidFill>
                  <a:latin typeface="Candara" charset="0"/>
                  <a:ea typeface="Candara" charset="0"/>
                  <a:cs typeface="Candara" charset="0"/>
                </a:rPr>
                <a:t>Áreas Opcionales</a:t>
              </a:r>
              <a:endParaRPr lang="es-ES" sz="1200" b="1" dirty="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endParaRPr>
            </a:p>
          </p:txBody>
        </p:sp>
        <p:sp>
          <p:nvSpPr>
            <p:cNvPr id="20" name="87 Proceso alternativo"/>
            <p:cNvSpPr/>
            <p:nvPr/>
          </p:nvSpPr>
          <p:spPr>
            <a:xfrm>
              <a:off x="2408554" y="5679895"/>
              <a:ext cx="1170304" cy="499443"/>
            </a:xfrm>
            <a:prstGeom prst="flowChartAlternateProcess">
              <a:avLst/>
            </a:prstGeom>
            <a:grpFill/>
            <a:ln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0" h="1905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sz="1400" b="1" smtClean="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b="1" dirty="0" smtClean="0">
                  <a:solidFill>
                    <a:schemeClr val="tx1"/>
                  </a:solidFill>
                  <a:latin typeface="Candara" charset="0"/>
                  <a:ea typeface="Candara" charset="0"/>
                  <a:cs typeface="Candara" charset="0"/>
                </a:rPr>
                <a:t>Proyectos </a:t>
              </a:r>
              <a:r>
                <a:rPr lang="es-ES" sz="1400" b="1" dirty="0">
                  <a:solidFill>
                    <a:schemeClr val="tx1"/>
                  </a:solidFill>
                  <a:latin typeface="Candara" charset="0"/>
                  <a:ea typeface="Candara" charset="0"/>
                  <a:cs typeface="Candara" charset="0"/>
                </a:rPr>
                <a:t>Pedagógicos</a:t>
              </a:r>
              <a:endParaRPr lang="es-ES" sz="1200" b="1" dirty="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endParaRPr>
            </a:p>
          </p:txBody>
        </p:sp>
      </p:grpSp>
      <p:grpSp>
        <p:nvGrpSpPr>
          <p:cNvPr id="21" name="220 Grupo"/>
          <p:cNvGrpSpPr>
            <a:grpSpLocks/>
          </p:cNvGrpSpPr>
          <p:nvPr/>
        </p:nvGrpSpPr>
        <p:grpSpPr bwMode="auto">
          <a:xfrm>
            <a:off x="5394371" y="5841366"/>
            <a:ext cx="2259012" cy="500063"/>
            <a:chOff x="3735382" y="5679102"/>
            <a:chExt cx="2258688" cy="500236"/>
          </a:xfrm>
          <a:solidFill>
            <a:srgbClr val="00B050"/>
          </a:solidFill>
        </p:grpSpPr>
        <p:cxnSp>
          <p:nvCxnSpPr>
            <p:cNvPr id="22" name="101 Conector angular"/>
            <p:cNvCxnSpPr/>
            <p:nvPr/>
          </p:nvCxnSpPr>
          <p:spPr>
            <a:xfrm rot="5400000" flipH="1" flipV="1">
              <a:off x="4917899" y="5104510"/>
              <a:ext cx="1589" cy="1150773"/>
            </a:xfrm>
            <a:prstGeom prst="bentConnector3">
              <a:avLst>
                <a:gd name="adj1" fmla="val 14395466"/>
              </a:avLst>
            </a:prstGeom>
            <a:grp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89 Proceso alternativo"/>
            <p:cNvSpPr/>
            <p:nvPr/>
          </p:nvSpPr>
          <p:spPr>
            <a:xfrm>
              <a:off x="3735382" y="5679895"/>
              <a:ext cx="1214414" cy="499443"/>
            </a:xfrm>
            <a:prstGeom prst="flowChartAlternateProcess">
              <a:avLst/>
            </a:prstGeom>
            <a:grpFill/>
            <a:ln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0" h="1905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200" b="1" dirty="0">
                  <a:solidFill>
                    <a:schemeClr val="tx1"/>
                  </a:solidFill>
                  <a:latin typeface="Candara" charset="0"/>
                  <a:ea typeface="Candara" charset="0"/>
                  <a:cs typeface="Candara" charset="0"/>
                </a:rPr>
                <a:t>Metodologías</a:t>
              </a:r>
            </a:p>
          </p:txBody>
        </p:sp>
        <p:sp>
          <p:nvSpPr>
            <p:cNvPr id="24" name="91 Proceso alternativo"/>
            <p:cNvSpPr/>
            <p:nvPr/>
          </p:nvSpPr>
          <p:spPr>
            <a:xfrm>
              <a:off x="4993970" y="5679895"/>
              <a:ext cx="1000100" cy="499443"/>
            </a:xfrm>
            <a:prstGeom prst="flowChartAlternateProcess">
              <a:avLst/>
            </a:prstGeom>
            <a:grpFill/>
            <a:ln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0" h="1905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b="1">
                  <a:solidFill>
                    <a:schemeClr val="tx1"/>
                  </a:solidFill>
                  <a:latin typeface="Candara" charset="0"/>
                  <a:ea typeface="Candara" charset="0"/>
                  <a:cs typeface="Candara" charset="0"/>
                </a:rPr>
                <a:t>Recursos</a:t>
              </a:r>
              <a:endParaRPr lang="es-ES" sz="1200" b="1" dirty="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endParaRPr>
            </a:p>
          </p:txBody>
        </p:sp>
      </p:grpSp>
      <p:grpSp>
        <p:nvGrpSpPr>
          <p:cNvPr id="25" name="222 Grupo"/>
          <p:cNvGrpSpPr>
            <a:grpSpLocks/>
          </p:cNvGrpSpPr>
          <p:nvPr/>
        </p:nvGrpSpPr>
        <p:grpSpPr bwMode="auto">
          <a:xfrm>
            <a:off x="7837533" y="5841366"/>
            <a:ext cx="2471738" cy="500063"/>
            <a:chOff x="6177922" y="5679101"/>
            <a:chExt cx="2473034" cy="500237"/>
          </a:xfrm>
          <a:solidFill>
            <a:srgbClr val="00B050"/>
          </a:solidFill>
        </p:grpSpPr>
        <p:cxnSp>
          <p:nvCxnSpPr>
            <p:cNvPr id="26" name="103 Conector angular"/>
            <p:cNvCxnSpPr/>
            <p:nvPr/>
          </p:nvCxnSpPr>
          <p:spPr>
            <a:xfrm rot="5400000" flipH="1" flipV="1">
              <a:off x="7414439" y="5050916"/>
              <a:ext cx="1589" cy="1257959"/>
            </a:xfrm>
            <a:prstGeom prst="bentConnector3">
              <a:avLst>
                <a:gd name="adj1" fmla="val 14395466"/>
              </a:avLst>
            </a:prstGeom>
            <a:grp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92 Proceso alternativo"/>
            <p:cNvSpPr/>
            <p:nvPr/>
          </p:nvSpPr>
          <p:spPr>
            <a:xfrm>
              <a:off x="6177922" y="5679895"/>
              <a:ext cx="1214414" cy="499443"/>
            </a:xfrm>
            <a:prstGeom prst="flowChartAlternateProcess">
              <a:avLst/>
            </a:prstGeom>
            <a:grpFill/>
            <a:ln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0" h="1905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MX" sz="1350" b="1" dirty="0">
                  <a:solidFill>
                    <a:schemeClr val="tx1"/>
                  </a:solidFill>
                  <a:latin typeface="Candara" charset="0"/>
                  <a:ea typeface="Candara" charset="0"/>
                  <a:cs typeface="Candara" charset="0"/>
                </a:rPr>
                <a:t>CL: Comp. y desempeños</a:t>
              </a:r>
              <a:endParaRPr lang="es-ES" sz="1350" b="1" dirty="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endParaRPr>
            </a:p>
          </p:txBody>
        </p:sp>
        <p:sp>
          <p:nvSpPr>
            <p:cNvPr id="28" name="93 Proceso alternativo"/>
            <p:cNvSpPr/>
            <p:nvPr/>
          </p:nvSpPr>
          <p:spPr>
            <a:xfrm>
              <a:off x="7436542" y="5679895"/>
              <a:ext cx="1214414" cy="499443"/>
            </a:xfrm>
            <a:prstGeom prst="flowChartAlternateProcess">
              <a:avLst/>
            </a:prstGeom>
            <a:grpFill/>
            <a:ln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0" h="1905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200" b="1" dirty="0">
                  <a:solidFill>
                    <a:schemeClr val="tx1"/>
                  </a:solidFill>
                  <a:latin typeface="Candara" charset="0"/>
                  <a:ea typeface="Candara" charset="0"/>
                  <a:cs typeface="Candara" charset="0"/>
                </a:rPr>
                <a:t>Estrategias de evaluación</a:t>
              </a:r>
            </a:p>
          </p:txBody>
        </p:sp>
      </p:grpSp>
      <p:grpSp>
        <p:nvGrpSpPr>
          <p:cNvPr id="29" name="217 Grupo"/>
          <p:cNvGrpSpPr>
            <a:grpSpLocks/>
          </p:cNvGrpSpPr>
          <p:nvPr/>
        </p:nvGrpSpPr>
        <p:grpSpPr bwMode="auto">
          <a:xfrm>
            <a:off x="2681333" y="4592004"/>
            <a:ext cx="1571625" cy="903287"/>
            <a:chOff x="1023119" y="4429926"/>
            <a:chExt cx="1571636" cy="903466"/>
          </a:xfrm>
          <a:solidFill>
            <a:srgbClr val="00B050"/>
          </a:solidFill>
        </p:grpSpPr>
        <p:cxnSp>
          <p:nvCxnSpPr>
            <p:cNvPr id="30" name="109 Conector recto"/>
            <p:cNvCxnSpPr/>
            <p:nvPr/>
          </p:nvCxnSpPr>
          <p:spPr>
            <a:xfrm rot="16200000" flipH="1">
              <a:off x="1759716" y="4976134"/>
              <a:ext cx="95269" cy="3175"/>
            </a:xfrm>
            <a:prstGeom prst="lin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82 Proceso alternativo"/>
            <p:cNvSpPr/>
            <p:nvPr/>
          </p:nvSpPr>
          <p:spPr>
            <a:xfrm>
              <a:off x="1199349" y="4429926"/>
              <a:ext cx="1214414" cy="499443"/>
            </a:xfrm>
            <a:prstGeom prst="flowChartAlternateProcess">
              <a:avLst/>
            </a:prstGeom>
            <a:grpFill/>
            <a:ln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0" h="1905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300" b="1" dirty="0">
                  <a:solidFill>
                    <a:schemeClr val="tx1"/>
                  </a:solidFill>
                  <a:latin typeface="Candara" charset="0"/>
                  <a:ea typeface="Candara" charset="0"/>
                  <a:cs typeface="Candara" charset="0"/>
                </a:rPr>
                <a:t>Plan de estudio</a:t>
              </a:r>
            </a:p>
          </p:txBody>
        </p:sp>
        <p:sp>
          <p:nvSpPr>
            <p:cNvPr id="32" name="105 CuadroTexto"/>
            <p:cNvSpPr txBox="1">
              <a:spLocks noChangeArrowheads="1"/>
            </p:cNvSpPr>
            <p:nvPr/>
          </p:nvSpPr>
          <p:spPr bwMode="auto">
            <a:xfrm>
              <a:off x="1023119" y="5025615"/>
              <a:ext cx="1571636" cy="30777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" altLang="es-ES_tradnl" sz="1400" b="1" i="1">
                  <a:latin typeface="Candara" charset="0"/>
                  <a:ea typeface="Candara" charset="0"/>
                  <a:cs typeface="Candara" charset="0"/>
                </a:rPr>
                <a:t>Estructurado por</a:t>
              </a:r>
            </a:p>
          </p:txBody>
        </p:sp>
      </p:grpSp>
      <p:grpSp>
        <p:nvGrpSpPr>
          <p:cNvPr id="33" name="219 Grupo"/>
          <p:cNvGrpSpPr>
            <a:grpSpLocks/>
          </p:cNvGrpSpPr>
          <p:nvPr/>
        </p:nvGrpSpPr>
        <p:grpSpPr bwMode="auto">
          <a:xfrm>
            <a:off x="5788071" y="4592004"/>
            <a:ext cx="1571625" cy="1023937"/>
            <a:chOff x="4129239" y="4429926"/>
            <a:chExt cx="1571636" cy="1024516"/>
          </a:xfrm>
          <a:solidFill>
            <a:srgbClr val="00B050"/>
          </a:solidFill>
        </p:grpSpPr>
        <p:cxnSp>
          <p:nvCxnSpPr>
            <p:cNvPr id="34" name="116 Conector recto"/>
            <p:cNvCxnSpPr/>
            <p:nvPr/>
          </p:nvCxnSpPr>
          <p:spPr>
            <a:xfrm rot="5400000">
              <a:off x="4862638" y="4982689"/>
              <a:ext cx="106423" cy="1588"/>
            </a:xfrm>
            <a:prstGeom prst="lin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122 Conector recto"/>
            <p:cNvCxnSpPr/>
            <p:nvPr/>
          </p:nvCxnSpPr>
          <p:spPr>
            <a:xfrm rot="5400000">
              <a:off x="4849138" y="5388524"/>
              <a:ext cx="131837" cy="0"/>
            </a:xfrm>
            <a:prstGeom prst="lin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83 Proceso alternativo"/>
            <p:cNvSpPr/>
            <p:nvPr/>
          </p:nvSpPr>
          <p:spPr>
            <a:xfrm>
              <a:off x="4307850" y="4429926"/>
              <a:ext cx="1214414" cy="499443"/>
            </a:xfrm>
            <a:prstGeom prst="flowChartAlternateProcess">
              <a:avLst/>
            </a:prstGeom>
            <a:grpFill/>
            <a:ln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0" h="1905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500" b="1">
                  <a:solidFill>
                    <a:schemeClr val="tx1"/>
                  </a:solidFill>
                  <a:latin typeface="Candara" charset="0"/>
                  <a:ea typeface="Candara" charset="0"/>
                  <a:cs typeface="Candara" charset="0"/>
                </a:rPr>
                <a:t>Enfoque </a:t>
              </a:r>
              <a:r>
                <a:rPr lang="es-ES" sz="1500" b="1" smtClean="0">
                  <a:solidFill>
                    <a:schemeClr val="tx1"/>
                  </a:solidFill>
                  <a:latin typeface="Candara" charset="0"/>
                  <a:ea typeface="Candara" charset="0"/>
                  <a:cs typeface="Candara" charset="0"/>
                </a:rPr>
                <a:t>pedagógico</a:t>
              </a:r>
              <a:endParaRPr lang="es-ES" sz="1500" b="1" dirty="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</a:endParaRPr>
            </a:p>
          </p:txBody>
        </p:sp>
        <p:sp>
          <p:nvSpPr>
            <p:cNvPr id="37" name="106 CuadroTexto"/>
            <p:cNvSpPr txBox="1">
              <a:spLocks noChangeArrowheads="1"/>
            </p:cNvSpPr>
            <p:nvPr/>
          </p:nvSpPr>
          <p:spPr bwMode="auto">
            <a:xfrm>
              <a:off x="4129239" y="5036330"/>
              <a:ext cx="1571636" cy="30777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" altLang="es-ES_tradnl" sz="1400" b="1" i="1">
                  <a:latin typeface="Candara" charset="0"/>
                  <a:ea typeface="Candara" charset="0"/>
                  <a:cs typeface="Candara" charset="0"/>
                </a:rPr>
                <a:t>Que define</a:t>
              </a:r>
            </a:p>
          </p:txBody>
        </p:sp>
      </p:grpSp>
      <p:grpSp>
        <p:nvGrpSpPr>
          <p:cNvPr id="38" name="221 Grupo"/>
          <p:cNvGrpSpPr>
            <a:grpSpLocks/>
          </p:cNvGrpSpPr>
          <p:nvPr/>
        </p:nvGrpSpPr>
        <p:grpSpPr bwMode="auto">
          <a:xfrm>
            <a:off x="8293146" y="4592004"/>
            <a:ext cx="1571625" cy="1020762"/>
            <a:chOff x="6633846" y="4429926"/>
            <a:chExt cx="1571636" cy="1020750"/>
          </a:xfrm>
          <a:solidFill>
            <a:srgbClr val="00B050"/>
          </a:solidFill>
        </p:grpSpPr>
        <p:cxnSp>
          <p:nvCxnSpPr>
            <p:cNvPr id="39" name="124 Conector recto"/>
            <p:cNvCxnSpPr/>
            <p:nvPr/>
          </p:nvCxnSpPr>
          <p:spPr>
            <a:xfrm rot="5400000">
              <a:off x="7367276" y="4982369"/>
              <a:ext cx="106362" cy="1588"/>
            </a:xfrm>
            <a:prstGeom prst="lin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125 Conector recto"/>
            <p:cNvCxnSpPr/>
            <p:nvPr/>
          </p:nvCxnSpPr>
          <p:spPr>
            <a:xfrm rot="5400000">
              <a:off x="7355371" y="5384796"/>
              <a:ext cx="131760" cy="0"/>
            </a:xfrm>
            <a:prstGeom prst="lin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84 Proceso alternativo"/>
            <p:cNvSpPr/>
            <p:nvPr/>
          </p:nvSpPr>
          <p:spPr>
            <a:xfrm>
              <a:off x="6812457" y="4429926"/>
              <a:ext cx="1214414" cy="499443"/>
            </a:xfrm>
            <a:prstGeom prst="flowChartAlternateProcess">
              <a:avLst/>
            </a:prstGeom>
            <a:grpFill/>
            <a:ln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0" h="1905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300" b="1" dirty="0">
                  <a:solidFill>
                    <a:schemeClr val="tx1"/>
                  </a:solidFill>
                  <a:latin typeface="Candara" charset="0"/>
                  <a:ea typeface="Candara" charset="0"/>
                  <a:cs typeface="Candara" charset="0"/>
                </a:rPr>
                <a:t>Sistema de Evaluación</a:t>
              </a:r>
            </a:p>
          </p:txBody>
        </p:sp>
        <p:sp>
          <p:nvSpPr>
            <p:cNvPr id="42" name="107 CuadroTexto"/>
            <p:cNvSpPr txBox="1">
              <a:spLocks noChangeArrowheads="1"/>
            </p:cNvSpPr>
            <p:nvPr/>
          </p:nvSpPr>
          <p:spPr bwMode="auto">
            <a:xfrm>
              <a:off x="6633846" y="5036330"/>
              <a:ext cx="1571636" cy="30777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" altLang="es-ES_tradnl" sz="1400" b="1" i="1">
                  <a:latin typeface="Candara" charset="0"/>
                  <a:ea typeface="Candara" charset="0"/>
                  <a:cs typeface="Candara" charset="0"/>
                </a:rPr>
                <a:t>Que Contiene</a:t>
              </a:r>
            </a:p>
          </p:txBody>
        </p:sp>
      </p:grpSp>
      <p:grpSp>
        <p:nvGrpSpPr>
          <p:cNvPr id="43" name="216 Grupo"/>
          <p:cNvGrpSpPr>
            <a:grpSpLocks/>
          </p:cNvGrpSpPr>
          <p:nvPr/>
        </p:nvGrpSpPr>
        <p:grpSpPr bwMode="auto">
          <a:xfrm>
            <a:off x="3463971" y="4012832"/>
            <a:ext cx="5613400" cy="554037"/>
            <a:chOff x="1807350" y="3805547"/>
            <a:chExt cx="5613108" cy="552941"/>
          </a:xfrm>
          <a:solidFill>
            <a:srgbClr val="00B050"/>
          </a:solidFill>
        </p:grpSpPr>
        <p:cxnSp>
          <p:nvCxnSpPr>
            <p:cNvPr id="44" name="136 Conector recto"/>
            <p:cNvCxnSpPr/>
            <p:nvPr/>
          </p:nvCxnSpPr>
          <p:spPr>
            <a:xfrm rot="5400000" flipH="1" flipV="1">
              <a:off x="4888578" y="3830895"/>
              <a:ext cx="52283" cy="1587"/>
            </a:xfrm>
            <a:prstGeom prst="lin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215 Grupo"/>
            <p:cNvGrpSpPr>
              <a:grpSpLocks/>
            </p:cNvGrpSpPr>
            <p:nvPr/>
          </p:nvGrpSpPr>
          <p:grpSpPr bwMode="auto">
            <a:xfrm>
              <a:off x="1807350" y="3857628"/>
              <a:ext cx="5613108" cy="500860"/>
              <a:chOff x="1807350" y="3857628"/>
              <a:chExt cx="5613108" cy="500860"/>
            </a:xfrm>
            <a:grpFill/>
          </p:grpSpPr>
          <p:grpSp>
            <p:nvGrpSpPr>
              <p:cNvPr id="46" name="214 Grupo"/>
              <p:cNvGrpSpPr>
                <a:grpSpLocks/>
              </p:cNvGrpSpPr>
              <p:nvPr/>
            </p:nvGrpSpPr>
            <p:grpSpPr bwMode="auto">
              <a:xfrm>
                <a:off x="1807350" y="4166198"/>
                <a:ext cx="5613108" cy="192290"/>
                <a:chOff x="1807350" y="4166198"/>
                <a:chExt cx="5613108" cy="192290"/>
              </a:xfrm>
              <a:grpFill/>
            </p:grpSpPr>
            <p:cxnSp>
              <p:nvCxnSpPr>
                <p:cNvPr id="48" name="127 Conector angular"/>
                <p:cNvCxnSpPr/>
                <p:nvPr/>
              </p:nvCxnSpPr>
              <p:spPr>
                <a:xfrm rot="5400000" flipH="1" flipV="1">
                  <a:off x="4613112" y="1551143"/>
                  <a:ext cx="1584" cy="5613108"/>
                </a:xfrm>
                <a:prstGeom prst="bentConnector3">
                  <a:avLst>
                    <a:gd name="adj1" fmla="val 14395466"/>
                  </a:avLst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139 Conector recto"/>
                <p:cNvCxnSpPr/>
                <p:nvPr/>
              </p:nvCxnSpPr>
              <p:spPr>
                <a:xfrm rot="5400000">
                  <a:off x="4818866" y="4261841"/>
                  <a:ext cx="191707" cy="1587"/>
                </a:xfrm>
                <a:prstGeom prst="line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7" name="134 CuadroTexto"/>
              <p:cNvSpPr txBox="1">
                <a:spLocks noChangeArrowheads="1"/>
              </p:cNvSpPr>
              <p:nvPr/>
            </p:nvSpPr>
            <p:spPr bwMode="auto">
              <a:xfrm>
                <a:off x="4129239" y="3857628"/>
                <a:ext cx="1571636" cy="30777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s-ES" altLang="es-ES_tradnl" sz="1400" b="1" i="1">
                    <a:latin typeface="Candara" charset="0"/>
                    <a:ea typeface="Candara" charset="0"/>
                    <a:cs typeface="Candara" charset="0"/>
                  </a:rPr>
                  <a:t>Constituido por</a:t>
                </a:r>
              </a:p>
            </p:txBody>
          </p:sp>
        </p:grpSp>
      </p:grpSp>
      <p:grpSp>
        <p:nvGrpSpPr>
          <p:cNvPr id="50" name="211 Grupo"/>
          <p:cNvGrpSpPr>
            <a:grpSpLocks/>
          </p:cNvGrpSpPr>
          <p:nvPr/>
        </p:nvGrpSpPr>
        <p:grpSpPr bwMode="auto">
          <a:xfrm>
            <a:off x="1765346" y="2091691"/>
            <a:ext cx="2914650" cy="928688"/>
            <a:chOff x="107141" y="1857364"/>
            <a:chExt cx="2913829" cy="928071"/>
          </a:xfrm>
          <a:solidFill>
            <a:srgbClr val="00B050"/>
          </a:solidFill>
        </p:grpSpPr>
        <p:cxnSp>
          <p:nvCxnSpPr>
            <p:cNvPr id="51" name="149 Conector angular"/>
            <p:cNvCxnSpPr/>
            <p:nvPr/>
          </p:nvCxnSpPr>
          <p:spPr>
            <a:xfrm rot="5400000" flipH="1" flipV="1">
              <a:off x="1456929" y="1543757"/>
              <a:ext cx="1587" cy="1485481"/>
            </a:xfrm>
            <a:prstGeom prst="bentConnector3">
              <a:avLst>
                <a:gd name="adj1" fmla="val 10046729"/>
              </a:avLst>
            </a:prstGeom>
            <a:grp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70 Proceso alternativo"/>
            <p:cNvSpPr/>
            <p:nvPr/>
          </p:nvSpPr>
          <p:spPr>
            <a:xfrm>
              <a:off x="107141" y="2285992"/>
              <a:ext cx="1214414" cy="499443"/>
            </a:xfrm>
            <a:prstGeom prst="flowChartAlternateProcess">
              <a:avLst/>
            </a:prstGeom>
            <a:grpFill/>
            <a:ln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0" h="1905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200" b="1" dirty="0">
                  <a:solidFill>
                    <a:schemeClr val="tx1"/>
                  </a:solidFill>
                  <a:latin typeface="Candara" charset="0"/>
                  <a:ea typeface="Candara" charset="0"/>
                  <a:cs typeface="Candara" charset="0"/>
                </a:rPr>
                <a:t>Filosofía Institucional</a:t>
              </a:r>
            </a:p>
          </p:txBody>
        </p:sp>
        <p:sp>
          <p:nvSpPr>
            <p:cNvPr id="53" name="71 Proceso alternativo"/>
            <p:cNvSpPr/>
            <p:nvPr/>
          </p:nvSpPr>
          <p:spPr>
            <a:xfrm>
              <a:off x="1377896" y="2285992"/>
              <a:ext cx="1643074" cy="499443"/>
            </a:xfrm>
            <a:prstGeom prst="flowChartAlternateProcess">
              <a:avLst/>
            </a:prstGeom>
            <a:grpFill/>
            <a:ln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0" h="1905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300" b="1" dirty="0">
                  <a:solidFill>
                    <a:schemeClr val="tx1"/>
                  </a:solidFill>
                  <a:latin typeface="Candara" charset="0"/>
                  <a:ea typeface="Candara" charset="0"/>
                  <a:cs typeface="Candara" charset="0"/>
                </a:rPr>
                <a:t>Direccionamiento Estratégico</a:t>
              </a:r>
            </a:p>
          </p:txBody>
        </p:sp>
        <p:sp>
          <p:nvSpPr>
            <p:cNvPr id="54" name="67 CuadroTexto"/>
            <p:cNvSpPr txBox="1">
              <a:spLocks noChangeArrowheads="1"/>
            </p:cNvSpPr>
            <p:nvPr/>
          </p:nvSpPr>
          <p:spPr bwMode="auto">
            <a:xfrm>
              <a:off x="729777" y="1857364"/>
              <a:ext cx="1571636" cy="30777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" altLang="es-ES_tradnl" sz="1400" b="1" i="1">
                  <a:latin typeface="Candara" charset="0"/>
                  <a:ea typeface="Candara" charset="0"/>
                  <a:cs typeface="Candara" charset="0"/>
                </a:rPr>
                <a:t>Fundamentada en</a:t>
              </a:r>
            </a:p>
          </p:txBody>
        </p:sp>
      </p:grpSp>
      <p:grpSp>
        <p:nvGrpSpPr>
          <p:cNvPr id="55" name="210 Grupo"/>
          <p:cNvGrpSpPr>
            <a:grpSpLocks/>
          </p:cNvGrpSpPr>
          <p:nvPr/>
        </p:nvGrpSpPr>
        <p:grpSpPr bwMode="auto">
          <a:xfrm>
            <a:off x="1832021" y="1299962"/>
            <a:ext cx="8842375" cy="877454"/>
            <a:chOff x="173686" y="1066216"/>
            <a:chExt cx="8841134" cy="877048"/>
          </a:xfrm>
          <a:solidFill>
            <a:srgbClr val="00B050"/>
          </a:solidFill>
        </p:grpSpPr>
        <p:cxnSp>
          <p:nvCxnSpPr>
            <p:cNvPr id="60" name="61 Conector recto"/>
            <p:cNvCxnSpPr/>
            <p:nvPr/>
          </p:nvCxnSpPr>
          <p:spPr>
            <a:xfrm rot="5400000">
              <a:off x="4432403" y="1228859"/>
              <a:ext cx="326874" cy="1587"/>
            </a:xfrm>
            <a:prstGeom prst="lin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31 Conector angular"/>
            <p:cNvCxnSpPr/>
            <p:nvPr/>
          </p:nvCxnSpPr>
          <p:spPr>
            <a:xfrm rot="5400000" flipH="1" flipV="1">
              <a:off x="4594253" y="-1791387"/>
              <a:ext cx="1587" cy="6157048"/>
            </a:xfrm>
            <a:prstGeom prst="bentConnector3">
              <a:avLst>
                <a:gd name="adj1" fmla="val 14395466"/>
              </a:avLst>
            </a:prstGeom>
            <a:grp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4 Proceso alternativo"/>
            <p:cNvSpPr/>
            <p:nvPr/>
          </p:nvSpPr>
          <p:spPr>
            <a:xfrm>
              <a:off x="173686" y="1286483"/>
              <a:ext cx="2683818" cy="499443"/>
            </a:xfrm>
            <a:prstGeom prst="flowChartAlternateProcess">
              <a:avLst/>
            </a:prstGeom>
            <a:solidFill>
              <a:schemeClr val="accent6">
                <a:lumMod val="50000"/>
              </a:schemeClr>
            </a:solidFill>
            <a:ln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0" h="1905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700" b="1" dirty="0">
                  <a:solidFill>
                    <a:schemeClr val="bg1"/>
                  </a:solidFill>
                  <a:latin typeface="Candara" charset="0"/>
                  <a:ea typeface="Candara" charset="0"/>
                  <a:cs typeface="Candara" charset="0"/>
                </a:rPr>
                <a:t>Gestión directiva y Horizonte Institucional</a:t>
              </a:r>
            </a:p>
          </p:txBody>
        </p:sp>
        <p:sp>
          <p:nvSpPr>
            <p:cNvPr id="58" name="48 Proceso alternativo"/>
            <p:cNvSpPr/>
            <p:nvPr/>
          </p:nvSpPr>
          <p:spPr>
            <a:xfrm>
              <a:off x="6331002" y="1286483"/>
              <a:ext cx="2683818" cy="499443"/>
            </a:xfrm>
            <a:prstGeom prst="flowChartAlternateProcess">
              <a:avLst/>
            </a:prstGeom>
            <a:solidFill>
              <a:schemeClr val="accent6">
                <a:lumMod val="50000"/>
              </a:schemeClr>
            </a:solidFill>
            <a:ln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0" h="1905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700" b="1" dirty="0">
                  <a:solidFill>
                    <a:schemeClr val="bg1"/>
                  </a:solidFill>
                  <a:latin typeface="Candara" charset="0"/>
                  <a:ea typeface="Candara" charset="0"/>
                  <a:cs typeface="Candara" charset="0"/>
                </a:rPr>
                <a:t>Gestión Administrativa</a:t>
              </a:r>
            </a:p>
          </p:txBody>
        </p:sp>
        <p:sp>
          <p:nvSpPr>
            <p:cNvPr id="59" name="55 Proceso alternativo"/>
            <p:cNvSpPr/>
            <p:nvPr/>
          </p:nvSpPr>
          <p:spPr>
            <a:xfrm>
              <a:off x="3245504" y="1286483"/>
              <a:ext cx="2683818" cy="499443"/>
            </a:xfrm>
            <a:prstGeom prst="flowChartAlternateProcess">
              <a:avLst/>
            </a:prstGeom>
            <a:solidFill>
              <a:schemeClr val="accent6">
                <a:lumMod val="50000"/>
              </a:schemeClr>
            </a:solidFill>
            <a:ln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0" h="1905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700" b="1" dirty="0">
                  <a:solidFill>
                    <a:schemeClr val="bg1"/>
                  </a:solidFill>
                  <a:latin typeface="Candara" charset="0"/>
                  <a:ea typeface="Candara" charset="0"/>
                  <a:cs typeface="Candara" charset="0"/>
                </a:rPr>
                <a:t>Gestión Académica</a:t>
              </a:r>
            </a:p>
          </p:txBody>
        </p:sp>
        <p:cxnSp>
          <p:nvCxnSpPr>
            <p:cNvPr id="61" name="147 Conector recto"/>
            <p:cNvCxnSpPr/>
            <p:nvPr/>
          </p:nvCxnSpPr>
          <p:spPr>
            <a:xfrm rot="5400000" flipH="1" flipV="1">
              <a:off x="1497481" y="1803629"/>
              <a:ext cx="36495" cy="1588"/>
            </a:xfrm>
            <a:prstGeom prst="lin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155 Conector recto"/>
            <p:cNvCxnSpPr/>
            <p:nvPr/>
          </p:nvCxnSpPr>
          <p:spPr>
            <a:xfrm rot="5400000" flipH="1" flipV="1">
              <a:off x="4508566" y="1863926"/>
              <a:ext cx="157089" cy="1587"/>
            </a:xfrm>
            <a:prstGeom prst="lin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212 Grupo"/>
          <p:cNvGrpSpPr>
            <a:grpSpLocks/>
          </p:cNvGrpSpPr>
          <p:nvPr/>
        </p:nvGrpSpPr>
        <p:grpSpPr bwMode="auto">
          <a:xfrm>
            <a:off x="1587545" y="2985454"/>
            <a:ext cx="2449513" cy="1054100"/>
            <a:chOff x="-71470" y="2750485"/>
            <a:chExt cx="2449529" cy="1055225"/>
          </a:xfrm>
          <a:solidFill>
            <a:srgbClr val="00B050"/>
          </a:solidFill>
        </p:grpSpPr>
        <p:cxnSp>
          <p:nvCxnSpPr>
            <p:cNvPr id="64" name="143 Conector recto"/>
            <p:cNvCxnSpPr/>
            <p:nvPr/>
          </p:nvCxnSpPr>
          <p:spPr>
            <a:xfrm rot="5400000">
              <a:off x="653960" y="2809286"/>
              <a:ext cx="120779" cy="3175"/>
            </a:xfrm>
            <a:prstGeom prst="lin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145 Conector recto"/>
            <p:cNvCxnSpPr/>
            <p:nvPr/>
          </p:nvCxnSpPr>
          <p:spPr>
            <a:xfrm rot="5400000">
              <a:off x="653165" y="3239164"/>
              <a:ext cx="122367" cy="3175"/>
            </a:xfrm>
            <a:prstGeom prst="lin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81 CuadroTexto"/>
            <p:cNvSpPr txBox="1">
              <a:spLocks noChangeArrowheads="1"/>
            </p:cNvSpPr>
            <p:nvPr/>
          </p:nvSpPr>
          <p:spPr bwMode="auto">
            <a:xfrm>
              <a:off x="-71470" y="2870559"/>
              <a:ext cx="1571636" cy="30777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" altLang="es-ES_tradnl" sz="1400" b="1" i="1">
                  <a:latin typeface="Candara" charset="0"/>
                  <a:ea typeface="Candara" charset="0"/>
                  <a:cs typeface="Candara" charset="0"/>
                </a:rPr>
                <a:t>Compuesta por</a:t>
              </a:r>
            </a:p>
          </p:txBody>
        </p:sp>
        <p:sp>
          <p:nvSpPr>
            <p:cNvPr id="67" name="184 Proceso alternativo"/>
            <p:cNvSpPr/>
            <p:nvPr/>
          </p:nvSpPr>
          <p:spPr>
            <a:xfrm>
              <a:off x="35702" y="3305310"/>
              <a:ext cx="2342357" cy="500400"/>
            </a:xfrm>
            <a:prstGeom prst="flowChartAlternateProcess">
              <a:avLst/>
            </a:prstGeom>
            <a:grpFill/>
            <a:ln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0" h="1905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500" b="1" dirty="0">
                  <a:solidFill>
                    <a:schemeClr val="tx1"/>
                  </a:solidFill>
                  <a:latin typeface="Candara" charset="0"/>
                  <a:ea typeface="Candara" charset="0"/>
                  <a:cs typeface="Candara" charset="0"/>
                </a:rPr>
                <a:t>Misión, Visión, Principios y Objetivos</a:t>
              </a:r>
            </a:p>
          </p:txBody>
        </p:sp>
      </p:grpSp>
      <p:pic>
        <p:nvPicPr>
          <p:cNvPr id="68" name="Imagen 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544595" cy="134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54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544595" cy="1346886"/>
          </a:xfrm>
          <a:prstGeom prst="rect">
            <a:avLst/>
          </a:prstGeom>
        </p:spPr>
      </p:pic>
      <p:sp>
        <p:nvSpPr>
          <p:cNvPr id="43" name="Rectángulo redondeado 42"/>
          <p:cNvSpPr/>
          <p:nvPr/>
        </p:nvSpPr>
        <p:spPr>
          <a:xfrm>
            <a:off x="1702676" y="220717"/>
            <a:ext cx="10131972" cy="966952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smtClean="0">
                <a:solidFill>
                  <a:schemeClr val="bg1">
                    <a:lumMod val="9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ELABORACIÓN DE DIAPOSITIVAS</a:t>
            </a:r>
            <a:endParaRPr lang="es-ES_tradnl" sz="3200" b="1" dirty="0">
              <a:solidFill>
                <a:schemeClr val="bg1">
                  <a:lumMod val="95000"/>
                </a:schemeClr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2" name="3 Rectángulo"/>
          <p:cNvSpPr/>
          <p:nvPr/>
        </p:nvSpPr>
        <p:spPr>
          <a:xfrm>
            <a:off x="1702676" y="1636458"/>
            <a:ext cx="6771045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Adobe Gothic Std B"/>
                <a:cs typeface="Adobe Gothic Std B"/>
              </a:rPr>
              <a:t>OSCAR ARMANDO PÉREZ </a:t>
            </a:r>
            <a:r>
              <a:rPr lang="es-E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Adobe Gothic Std B"/>
                <a:cs typeface="Adobe Gothic Std B"/>
              </a:rPr>
              <a:t>SAYAGO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 smtClean="0">
                <a:solidFill>
                  <a:srgbClr val="000000"/>
                </a:solidFill>
                <a:latin typeface="Candara" panose="020E0502030303020204" pitchFamily="34" charset="0"/>
                <a:ea typeface="Adobe Gothic Std B"/>
                <a:cs typeface="Adobe Gothic Std B"/>
              </a:rPr>
              <a:t>Bogotá, Colombia. </a:t>
            </a:r>
            <a:endParaRPr lang="es-ES" dirty="0">
              <a:solidFill>
                <a:srgbClr val="000000"/>
              </a:solidFill>
              <a:latin typeface="Candara" panose="020E0502030303020204" pitchFamily="34" charset="0"/>
              <a:ea typeface="Adobe Gothic Std B"/>
              <a:cs typeface="Adobe Gothic Std B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 smtClean="0">
                <a:solidFill>
                  <a:srgbClr val="000000"/>
                </a:solidFill>
                <a:latin typeface="Candara" panose="020E0502030303020204" pitchFamily="34" charset="0"/>
                <a:ea typeface="Adobe Gothic Std B"/>
                <a:cs typeface="Adobe Gothic Std B"/>
              </a:rPr>
              <a:t>Celular: (+57) 3214449650</a:t>
            </a:r>
            <a:endParaRPr lang="es-ES" dirty="0">
              <a:solidFill>
                <a:srgbClr val="000000"/>
              </a:solidFill>
              <a:latin typeface="Candara" panose="020E0502030303020204" pitchFamily="34" charset="0"/>
              <a:ea typeface="Adobe Gothic Std B"/>
              <a:cs typeface="Adobe Gothic Std B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 smtClean="0">
                <a:solidFill>
                  <a:srgbClr val="000000"/>
                </a:solidFill>
                <a:latin typeface="Candara" panose="020E0502030303020204" pitchFamily="34" charset="0"/>
                <a:ea typeface="Adobe Gothic Std B"/>
                <a:cs typeface="Adobe Gothic Std B"/>
              </a:rPr>
              <a:t>Correo: </a:t>
            </a:r>
            <a:r>
              <a:rPr lang="es-ES" dirty="0" smtClean="0">
                <a:solidFill>
                  <a:srgbClr val="000000"/>
                </a:solidFill>
                <a:latin typeface="Candara" panose="020E0502030303020204" pitchFamily="34" charset="0"/>
                <a:ea typeface="Adobe Gothic Std B"/>
                <a:cs typeface="Adobe Gothic Std B"/>
                <a:hlinkClick r:id="rId3"/>
              </a:rPr>
              <a:t>oscarp347@gmail.com</a:t>
            </a:r>
            <a:r>
              <a:rPr lang="es-ES" dirty="0" smtClean="0">
                <a:solidFill>
                  <a:srgbClr val="000000"/>
                </a:solidFill>
                <a:latin typeface="Candara" panose="020E0502030303020204" pitchFamily="34" charset="0"/>
                <a:ea typeface="Adobe Gothic Std B"/>
                <a:cs typeface="Adobe Gothic Std B"/>
              </a:rPr>
              <a:t> </a:t>
            </a:r>
            <a:endParaRPr lang="es-ES" dirty="0">
              <a:solidFill>
                <a:srgbClr val="000000"/>
              </a:solidFill>
              <a:latin typeface="Candara" panose="020E0502030303020204" pitchFamily="34" charset="0"/>
              <a:ea typeface="Adobe Gothic Std B"/>
              <a:cs typeface="Adobe Gothic Std B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2894" y="3070423"/>
            <a:ext cx="9144000" cy="354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0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544595" cy="1346886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1702676" y="220717"/>
            <a:ext cx="10131972" cy="966952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smtClean="0">
                <a:solidFill>
                  <a:schemeClr val="bg1">
                    <a:lumMod val="9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INTRODUCCIÓN</a:t>
            </a:r>
            <a:endParaRPr lang="es-ES_tradnl" sz="3200" b="1" dirty="0">
              <a:solidFill>
                <a:schemeClr val="bg1">
                  <a:lumMod val="95000"/>
                </a:schemeClr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515007" y="1628791"/>
            <a:ext cx="113196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5753" y="3629465"/>
            <a:ext cx="8995804" cy="3010486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672662" y="1561905"/>
            <a:ext cx="11161986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altLang="es-PE" sz="2400" dirty="0">
                <a:latin typeface="Candara" charset="0"/>
                <a:ea typeface="Candara" charset="0"/>
                <a:cs typeface="Candara" charset="0"/>
              </a:rPr>
              <a:t>El Proyecto Educativo Institucional (PEI) es un </a:t>
            </a:r>
            <a:r>
              <a:rPr lang="es-ES" altLang="es-PE" sz="2400" b="1" dirty="0">
                <a:latin typeface="Candara" charset="0"/>
                <a:ea typeface="Candara" charset="0"/>
                <a:cs typeface="Candara" charset="0"/>
              </a:rPr>
              <a:t>instrumento de gestión</a:t>
            </a:r>
            <a:r>
              <a:rPr lang="es-ES" altLang="es-PE" sz="2400" dirty="0">
                <a:latin typeface="Candara" charset="0"/>
                <a:ea typeface="Candara" charset="0"/>
                <a:cs typeface="Candara" charset="0"/>
              </a:rPr>
              <a:t> que presenta una </a:t>
            </a:r>
            <a:r>
              <a:rPr lang="es-ES" altLang="es-PE" sz="2400" b="1" dirty="0">
                <a:latin typeface="Candara" charset="0"/>
                <a:ea typeface="Candara" charset="0"/>
                <a:cs typeface="Candara" charset="0"/>
              </a:rPr>
              <a:t>propuesta singular</a:t>
            </a:r>
            <a:r>
              <a:rPr lang="es-ES" altLang="es-PE" sz="2400" dirty="0">
                <a:latin typeface="Candara" charset="0"/>
                <a:ea typeface="Candara" charset="0"/>
                <a:cs typeface="Candara" charset="0"/>
              </a:rPr>
              <a:t> para dirigir y orientar en forma coherente, ordenada y dinámica los procesos pedagógicos, institucionales y administrativos de la institución educativa. El PEI resulta de un proceso creativo y participativo de los diversos miembros de la comunidad Educativa.</a:t>
            </a:r>
          </a:p>
          <a:p>
            <a:pPr algn="just"/>
            <a:endParaRPr lang="es-ES" altLang="es-PE" sz="2400" dirty="0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21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544595" cy="1346886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515007" y="1628791"/>
            <a:ext cx="113196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6" name="Rectangle 2"/>
          <p:cNvSpPr txBox="1">
            <a:spLocks noChangeArrowheads="1"/>
          </p:cNvSpPr>
          <p:nvPr/>
        </p:nvSpPr>
        <p:spPr>
          <a:xfrm>
            <a:off x="2595154" y="139337"/>
            <a:ext cx="7620000" cy="457200"/>
          </a:xfrm>
          <a:prstGeom prst="rect">
            <a:avLst/>
          </a:prstGeom>
          <a:solidFill>
            <a:srgbClr val="CCFFFF"/>
          </a:solidFill>
          <a:ln w="38100" cmpd="dbl">
            <a:solidFill>
              <a:srgbClr val="000000"/>
            </a:solidFill>
            <a:miter lim="800000"/>
            <a:headEnd/>
            <a:tailEnd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altLang="es-PE" sz="2000" b="1" smtClean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COMPONENTES DEL PEI</a:t>
            </a:r>
            <a:endParaRPr lang="es-MX" altLang="es-PE" sz="2000" b="1">
              <a:solidFill>
                <a:srgbClr val="000000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4423954" y="748937"/>
            <a:ext cx="4594225" cy="8318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charset="2"/>
              <a:buChar char="o"/>
              <a:defRPr sz="3000">
                <a:solidFill>
                  <a:schemeClr val="tx1"/>
                </a:solidFill>
                <a:latin typeface="Verdana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charset="2"/>
              <a:buChar char="n"/>
              <a:defRPr sz="2600">
                <a:solidFill>
                  <a:schemeClr val="tx1"/>
                </a:solidFill>
                <a:latin typeface="Verdana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charset="2"/>
              <a:buChar char="o"/>
              <a:defRPr sz="2300">
                <a:solidFill>
                  <a:schemeClr val="tx1"/>
                </a:solidFill>
                <a:latin typeface="Verdana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charset="2"/>
              <a:buChar char="n"/>
              <a:defRPr sz="2000">
                <a:solidFill>
                  <a:schemeClr val="tx1"/>
                </a:solidFill>
                <a:latin typeface="Verdana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  <a:buClrTx/>
              <a:buFontTx/>
              <a:buNone/>
            </a:pPr>
            <a:r>
              <a:rPr lang="es-MX" altLang="es-PE" sz="2000" b="1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PROYECTO EDUCATIVO</a:t>
            </a: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  <a:buClrTx/>
              <a:buFontTx/>
              <a:buNone/>
            </a:pPr>
            <a:r>
              <a:rPr lang="es-MX" altLang="es-PE" sz="2000" b="1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INSTITUCIONAL (PEI)</a:t>
            </a: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3388904" y="3776300"/>
            <a:ext cx="1296988" cy="1879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charset="2"/>
              <a:buChar char="o"/>
              <a:defRPr sz="3000">
                <a:solidFill>
                  <a:schemeClr val="tx1"/>
                </a:solidFill>
                <a:latin typeface="Verdana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charset="2"/>
              <a:buChar char="n"/>
              <a:defRPr sz="2600">
                <a:solidFill>
                  <a:schemeClr val="tx1"/>
                </a:solidFill>
                <a:latin typeface="Verdana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charset="2"/>
              <a:buChar char="o"/>
              <a:defRPr sz="2300">
                <a:solidFill>
                  <a:schemeClr val="tx1"/>
                </a:solidFill>
                <a:latin typeface="Verdana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charset="2"/>
              <a:buChar char="n"/>
              <a:defRPr sz="2000">
                <a:solidFill>
                  <a:schemeClr val="tx1"/>
                </a:solidFill>
                <a:latin typeface="Verdana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9pPr>
          </a:lstStyle>
          <a:p>
            <a:pPr algn="ctr" eaLnBrk="1" hangingPunct="1">
              <a:lnSpc>
                <a:spcPct val="190000"/>
              </a:lnSpc>
              <a:spcBef>
                <a:spcPct val="50000"/>
              </a:spcBef>
              <a:buClrTx/>
              <a:buFontTx/>
              <a:buNone/>
            </a:pPr>
            <a:r>
              <a:rPr lang="es-MX" altLang="es-PE" sz="1000" b="1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2. DIAGNOSTICO</a:t>
            </a:r>
          </a:p>
          <a:p>
            <a:pPr algn="just" eaLnBrk="1" hangingPunct="1">
              <a:lnSpc>
                <a:spcPct val="190000"/>
              </a:lnSpc>
              <a:spcBef>
                <a:spcPct val="50000"/>
              </a:spcBef>
              <a:buClrTx/>
              <a:buFontTx/>
              <a:buChar char="-"/>
            </a:pPr>
            <a:r>
              <a:rPr lang="es-MX" altLang="es-PE" sz="1000" b="1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INTERNO</a:t>
            </a:r>
          </a:p>
          <a:p>
            <a:pPr algn="just" eaLnBrk="1" hangingPunct="1">
              <a:lnSpc>
                <a:spcPct val="190000"/>
              </a:lnSpc>
              <a:spcBef>
                <a:spcPct val="50000"/>
              </a:spcBef>
              <a:buClrTx/>
              <a:buFontTx/>
              <a:buChar char="-"/>
            </a:pPr>
            <a:r>
              <a:rPr lang="es-MX" altLang="es-PE" sz="1000" b="1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EXTERNO</a:t>
            </a:r>
          </a:p>
          <a:p>
            <a:pPr algn="just" eaLnBrk="1" hangingPunct="1">
              <a:lnSpc>
                <a:spcPct val="190000"/>
              </a:lnSpc>
              <a:spcBef>
                <a:spcPct val="50000"/>
              </a:spcBef>
              <a:buClrTx/>
              <a:buFontTx/>
              <a:buNone/>
            </a:pPr>
            <a:r>
              <a:rPr lang="es-MX" altLang="es-PE" sz="1000" b="1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*</a:t>
            </a:r>
            <a:r>
              <a:rPr lang="es-MX" altLang="es-PE" sz="1000" b="1" u="sng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OBJETIVO </a:t>
            </a:r>
          </a:p>
          <a:p>
            <a:pPr algn="just" eaLnBrk="1" hangingPunct="1">
              <a:lnSpc>
                <a:spcPct val="190000"/>
              </a:lnSpc>
              <a:spcBef>
                <a:spcPct val="50000"/>
              </a:spcBef>
              <a:buClrTx/>
              <a:buFontTx/>
              <a:buNone/>
            </a:pPr>
            <a:r>
              <a:rPr lang="es-MX" altLang="es-PE" sz="1000" b="1" u="sng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 ESTRATEGICOS</a:t>
            </a:r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5478054" y="3776300"/>
            <a:ext cx="1800225" cy="20923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charset="2"/>
              <a:buChar char="o"/>
              <a:defRPr sz="3000">
                <a:solidFill>
                  <a:schemeClr val="tx1"/>
                </a:solidFill>
                <a:latin typeface="Verdana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charset="2"/>
              <a:buChar char="n"/>
              <a:defRPr sz="2600">
                <a:solidFill>
                  <a:schemeClr val="tx1"/>
                </a:solidFill>
                <a:latin typeface="Verdana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charset="2"/>
              <a:buChar char="o"/>
              <a:defRPr sz="2300">
                <a:solidFill>
                  <a:schemeClr val="tx1"/>
                </a:solidFill>
                <a:latin typeface="Verdana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charset="2"/>
              <a:buChar char="n"/>
              <a:defRPr sz="2000">
                <a:solidFill>
                  <a:schemeClr val="tx1"/>
                </a:solidFill>
                <a:latin typeface="Verdana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9pPr>
          </a:lstStyle>
          <a:p>
            <a:pPr algn="ctr" eaLnBrk="1" hangingPunct="1">
              <a:lnSpc>
                <a:spcPct val="160000"/>
              </a:lnSpc>
              <a:spcBef>
                <a:spcPct val="50000"/>
              </a:spcBef>
              <a:buClrTx/>
              <a:buFontTx/>
              <a:buNone/>
            </a:pPr>
            <a:r>
              <a:rPr lang="es-MX" altLang="es-PE" sz="1400" b="1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3. PROPUESTA PEDAGÓGICA</a:t>
            </a:r>
          </a:p>
          <a:p>
            <a:pPr algn="just" eaLnBrk="1" hangingPunct="1">
              <a:lnSpc>
                <a:spcPct val="160000"/>
              </a:lnSpc>
              <a:spcBef>
                <a:spcPct val="50000"/>
              </a:spcBef>
              <a:buClrTx/>
              <a:buFontTx/>
              <a:buNone/>
            </a:pPr>
            <a:r>
              <a:rPr lang="es-MX" altLang="es-PE" sz="1000" b="1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CURRICULO </a:t>
            </a:r>
          </a:p>
          <a:p>
            <a:pPr algn="just" eaLnBrk="1" hangingPunct="1">
              <a:lnSpc>
                <a:spcPct val="160000"/>
              </a:lnSpc>
              <a:spcBef>
                <a:spcPct val="50000"/>
              </a:spcBef>
              <a:buClrTx/>
              <a:buFontTx/>
              <a:buNone/>
            </a:pPr>
            <a:r>
              <a:rPr lang="es-MX" altLang="es-PE" sz="1000" b="1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APRENDIZAJE </a:t>
            </a:r>
          </a:p>
          <a:p>
            <a:pPr algn="just" eaLnBrk="1" hangingPunct="1">
              <a:lnSpc>
                <a:spcPct val="160000"/>
              </a:lnSpc>
              <a:spcBef>
                <a:spcPct val="50000"/>
              </a:spcBef>
              <a:buClrTx/>
              <a:buFontTx/>
              <a:buNone/>
            </a:pPr>
            <a:r>
              <a:rPr lang="es-MX" altLang="es-PE" sz="1000" b="1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EDUCANDO</a:t>
            </a:r>
          </a:p>
          <a:p>
            <a:pPr algn="just" eaLnBrk="1" hangingPunct="1">
              <a:lnSpc>
                <a:spcPct val="160000"/>
              </a:lnSpc>
              <a:spcBef>
                <a:spcPct val="50000"/>
              </a:spcBef>
              <a:buClrTx/>
              <a:buFontTx/>
              <a:buNone/>
            </a:pPr>
            <a:r>
              <a:rPr lang="es-MX" altLang="es-PE" sz="1000" b="1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DOCENTES</a:t>
            </a:r>
          </a:p>
        </p:txBody>
      </p:sp>
      <p:sp>
        <p:nvSpPr>
          <p:cNvPr id="30" name="Text Box 6"/>
          <p:cNvSpPr txBox="1">
            <a:spLocks noChangeArrowheads="1"/>
          </p:cNvSpPr>
          <p:nvPr/>
        </p:nvSpPr>
        <p:spPr bwMode="auto">
          <a:xfrm>
            <a:off x="8070442" y="3906475"/>
            <a:ext cx="1871662" cy="186848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charset="2"/>
              <a:buChar char="o"/>
              <a:defRPr sz="3000">
                <a:solidFill>
                  <a:schemeClr val="tx1"/>
                </a:solidFill>
                <a:latin typeface="Verdana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charset="2"/>
              <a:buChar char="n"/>
              <a:defRPr sz="2600">
                <a:solidFill>
                  <a:schemeClr val="tx1"/>
                </a:solidFill>
                <a:latin typeface="Verdana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charset="2"/>
              <a:buChar char="o"/>
              <a:defRPr sz="2300">
                <a:solidFill>
                  <a:schemeClr val="tx1"/>
                </a:solidFill>
                <a:latin typeface="Verdana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charset="2"/>
              <a:buChar char="n"/>
              <a:defRPr sz="2000">
                <a:solidFill>
                  <a:schemeClr val="tx1"/>
                </a:solidFill>
                <a:latin typeface="Verdana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s-MX" altLang="es-PE" sz="1200" b="1" dirty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4. PROPUESTAS DE GESTIÓN</a:t>
            </a:r>
          </a:p>
          <a:p>
            <a:pPr algn="just" eaLnBrk="1" hangingPunct="1">
              <a:spcBef>
                <a:spcPct val="50000"/>
              </a:spcBef>
              <a:buClrTx/>
              <a:buFontTx/>
              <a:buChar char="-"/>
            </a:pPr>
            <a:r>
              <a:rPr lang="es-MX" altLang="es-PE" sz="1200" b="1" dirty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PLANIFICACIÓN</a:t>
            </a:r>
          </a:p>
          <a:p>
            <a:pPr algn="just" eaLnBrk="1" hangingPunct="1">
              <a:spcBef>
                <a:spcPct val="50000"/>
              </a:spcBef>
              <a:buClrTx/>
              <a:buFontTx/>
              <a:buChar char="-"/>
            </a:pPr>
            <a:r>
              <a:rPr lang="es-MX" altLang="es-PE" sz="1200" b="1" dirty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ORGANIZACIÓN</a:t>
            </a:r>
          </a:p>
          <a:p>
            <a:pPr algn="just" eaLnBrk="1" hangingPunct="1">
              <a:spcBef>
                <a:spcPct val="50000"/>
              </a:spcBef>
              <a:buClrTx/>
              <a:buFontTx/>
              <a:buChar char="-"/>
            </a:pPr>
            <a:r>
              <a:rPr lang="es-MX" altLang="es-PE" sz="1200" b="1" dirty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EJECUCIÓN</a:t>
            </a:r>
          </a:p>
          <a:p>
            <a:pPr algn="just" eaLnBrk="1" hangingPunct="1">
              <a:spcBef>
                <a:spcPct val="50000"/>
              </a:spcBef>
              <a:buClrTx/>
              <a:buFontTx/>
              <a:buChar char="-"/>
            </a:pPr>
            <a:r>
              <a:rPr lang="es-MX" altLang="es-PE" sz="1200" b="1" dirty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CONDUCCIÓN</a:t>
            </a:r>
          </a:p>
          <a:p>
            <a:pPr algn="just" eaLnBrk="1" hangingPunct="1">
              <a:spcBef>
                <a:spcPct val="50000"/>
              </a:spcBef>
              <a:buClrTx/>
              <a:buFontTx/>
              <a:buChar char="-"/>
            </a:pPr>
            <a:r>
              <a:rPr lang="es-MX" altLang="es-PE" sz="1200" b="1" dirty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MONITOREO</a:t>
            </a:r>
          </a:p>
        </p:txBody>
      </p:sp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5044667" y="2047512"/>
            <a:ext cx="3313112" cy="98742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Font typeface="Wingdings" charset="2"/>
              <a:buChar char="o"/>
              <a:defRPr sz="3000">
                <a:solidFill>
                  <a:schemeClr val="tx1"/>
                </a:solidFill>
                <a:latin typeface="Verdana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charset="2"/>
              <a:buChar char="n"/>
              <a:defRPr sz="2600">
                <a:solidFill>
                  <a:schemeClr val="tx1"/>
                </a:solidFill>
                <a:latin typeface="Verdana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charset="2"/>
              <a:buChar char="o"/>
              <a:defRPr sz="2300">
                <a:solidFill>
                  <a:schemeClr val="tx1"/>
                </a:solidFill>
                <a:latin typeface="Verdana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charset="2"/>
              <a:buChar char="n"/>
              <a:defRPr sz="2000">
                <a:solidFill>
                  <a:schemeClr val="tx1"/>
                </a:solidFill>
                <a:latin typeface="Verdana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AutoNum type="arabicPeriod"/>
            </a:pPr>
            <a:r>
              <a:rPr lang="es-MX" altLang="es-PE" sz="1600" b="1" dirty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IDENTIDAD </a:t>
            </a:r>
            <a:r>
              <a:rPr lang="es-MX" altLang="es-PE" sz="1600" b="1" dirty="0" smtClean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s-MX" altLang="es-PE" sz="1600" b="1" dirty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- misión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MX" altLang="es-PE" sz="1600" b="1" dirty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                                - visión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MX" altLang="es-PE" sz="1600" b="1" dirty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                                - valores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MX" altLang="es-PE" sz="1600" b="1" dirty="0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                                - principios </a:t>
            </a:r>
          </a:p>
        </p:txBody>
      </p:sp>
      <p:sp>
        <p:nvSpPr>
          <p:cNvPr id="32" name="Text Box 8"/>
          <p:cNvSpPr txBox="1">
            <a:spLocks noChangeArrowheads="1"/>
          </p:cNvSpPr>
          <p:nvPr/>
        </p:nvSpPr>
        <p:spPr bwMode="auto">
          <a:xfrm>
            <a:off x="5620929" y="6424250"/>
            <a:ext cx="16319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charset="2"/>
              <a:buChar char="o"/>
              <a:defRPr sz="3000">
                <a:solidFill>
                  <a:schemeClr val="tx1"/>
                </a:solidFill>
                <a:latin typeface="Verdana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charset="2"/>
              <a:buChar char="n"/>
              <a:defRPr sz="2600">
                <a:solidFill>
                  <a:schemeClr val="tx1"/>
                </a:solidFill>
                <a:latin typeface="Verdana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charset="2"/>
              <a:buChar char="o"/>
              <a:defRPr sz="2300">
                <a:solidFill>
                  <a:schemeClr val="tx1"/>
                </a:solidFill>
                <a:latin typeface="Verdana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charset="2"/>
              <a:buChar char="n"/>
              <a:defRPr sz="2000">
                <a:solidFill>
                  <a:schemeClr val="tx1"/>
                </a:solidFill>
                <a:latin typeface="Verdana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MX" altLang="es-PE" sz="1600" b="1">
                <a:solidFill>
                  <a:srgbClr val="000000"/>
                </a:solidFill>
                <a:latin typeface="Candara" charset="0"/>
                <a:ea typeface="Candara" charset="0"/>
                <a:cs typeface="Candara" charset="0"/>
              </a:rPr>
              <a:t>EVALUACIÓN</a:t>
            </a:r>
          </a:p>
        </p:txBody>
      </p:sp>
      <p:sp>
        <p:nvSpPr>
          <p:cNvPr id="33" name="AutoShape 9"/>
          <p:cNvSpPr>
            <a:spLocks noChangeArrowheads="1"/>
          </p:cNvSpPr>
          <p:nvPr/>
        </p:nvSpPr>
        <p:spPr bwMode="auto">
          <a:xfrm rot="658037" flipV="1">
            <a:off x="3239679" y="839425"/>
            <a:ext cx="646113" cy="2809875"/>
          </a:xfrm>
          <a:prstGeom prst="curvedRightArrow">
            <a:avLst>
              <a:gd name="adj1" fmla="val 112507"/>
              <a:gd name="adj2" fmla="val 173956"/>
              <a:gd name="adj3" fmla="val 223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charset="2"/>
              <a:buChar char="o"/>
              <a:defRPr sz="3000">
                <a:solidFill>
                  <a:schemeClr val="tx1"/>
                </a:solidFill>
                <a:latin typeface="Verdana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charset="2"/>
              <a:buChar char="n"/>
              <a:defRPr sz="2600">
                <a:solidFill>
                  <a:schemeClr val="tx1"/>
                </a:solidFill>
                <a:latin typeface="Verdana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charset="2"/>
              <a:buChar char="o"/>
              <a:defRPr sz="2300">
                <a:solidFill>
                  <a:schemeClr val="tx1"/>
                </a:solidFill>
                <a:latin typeface="Verdana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charset="2"/>
              <a:buChar char="n"/>
              <a:defRPr sz="2000">
                <a:solidFill>
                  <a:schemeClr val="tx1"/>
                </a:solidFill>
                <a:latin typeface="Verdana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s-PE" altLang="es-PE" sz="180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34" name="AutoShape 10"/>
          <p:cNvSpPr>
            <a:spLocks noChangeArrowheads="1"/>
          </p:cNvSpPr>
          <p:nvPr/>
        </p:nvSpPr>
        <p:spPr bwMode="auto">
          <a:xfrm rot="16207137" flipV="1">
            <a:off x="6143217" y="3738200"/>
            <a:ext cx="288925" cy="4822825"/>
          </a:xfrm>
          <a:prstGeom prst="curvedRightArrow">
            <a:avLst>
              <a:gd name="adj1" fmla="val 333846"/>
              <a:gd name="adj2" fmla="val 667692"/>
              <a:gd name="adj3" fmla="val 223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charset="2"/>
              <a:buChar char="o"/>
              <a:defRPr sz="3000">
                <a:solidFill>
                  <a:schemeClr val="tx1"/>
                </a:solidFill>
                <a:latin typeface="Verdana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charset="2"/>
              <a:buChar char="n"/>
              <a:defRPr sz="2600">
                <a:solidFill>
                  <a:schemeClr val="tx1"/>
                </a:solidFill>
                <a:latin typeface="Verdana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charset="2"/>
              <a:buChar char="o"/>
              <a:defRPr sz="2300">
                <a:solidFill>
                  <a:schemeClr val="tx1"/>
                </a:solidFill>
                <a:latin typeface="Verdana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charset="2"/>
              <a:buChar char="n"/>
              <a:defRPr sz="2000">
                <a:solidFill>
                  <a:schemeClr val="tx1"/>
                </a:solidFill>
                <a:latin typeface="Verdana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s-PE" altLang="es-PE" sz="180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35" name="AutoShape 11"/>
          <p:cNvSpPr>
            <a:spLocks noChangeArrowheads="1"/>
          </p:cNvSpPr>
          <p:nvPr/>
        </p:nvSpPr>
        <p:spPr bwMode="auto">
          <a:xfrm>
            <a:off x="6341654" y="3271475"/>
            <a:ext cx="287338" cy="360362"/>
          </a:xfrm>
          <a:prstGeom prst="downArrow">
            <a:avLst>
              <a:gd name="adj1" fmla="val 50000"/>
              <a:gd name="adj2" fmla="val 3135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charset="2"/>
              <a:buChar char="o"/>
              <a:defRPr sz="3000">
                <a:solidFill>
                  <a:schemeClr val="tx1"/>
                </a:solidFill>
                <a:latin typeface="Verdana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charset="2"/>
              <a:buChar char="n"/>
              <a:defRPr sz="2600">
                <a:solidFill>
                  <a:schemeClr val="tx1"/>
                </a:solidFill>
                <a:latin typeface="Verdana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charset="2"/>
              <a:buChar char="o"/>
              <a:defRPr sz="2300">
                <a:solidFill>
                  <a:schemeClr val="tx1"/>
                </a:solidFill>
                <a:latin typeface="Verdana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charset="2"/>
              <a:buChar char="n"/>
              <a:defRPr sz="2000">
                <a:solidFill>
                  <a:schemeClr val="tx1"/>
                </a:solidFill>
                <a:latin typeface="Verdana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s-PE" altLang="es-PE" sz="180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36" name="AutoShape 12"/>
          <p:cNvSpPr>
            <a:spLocks noChangeArrowheads="1"/>
          </p:cNvSpPr>
          <p:nvPr/>
        </p:nvSpPr>
        <p:spPr bwMode="auto">
          <a:xfrm>
            <a:off x="7710079" y="5000262"/>
            <a:ext cx="287338" cy="215900"/>
          </a:xfrm>
          <a:prstGeom prst="leftArrow">
            <a:avLst>
              <a:gd name="adj1" fmla="val 50000"/>
              <a:gd name="adj2" fmla="val 3327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charset="2"/>
              <a:buChar char="o"/>
              <a:defRPr sz="3000">
                <a:solidFill>
                  <a:schemeClr val="tx1"/>
                </a:solidFill>
                <a:latin typeface="Verdana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charset="2"/>
              <a:buChar char="n"/>
              <a:defRPr sz="2600">
                <a:solidFill>
                  <a:schemeClr val="tx1"/>
                </a:solidFill>
                <a:latin typeface="Verdana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charset="2"/>
              <a:buChar char="o"/>
              <a:defRPr sz="2300">
                <a:solidFill>
                  <a:schemeClr val="tx1"/>
                </a:solidFill>
                <a:latin typeface="Verdana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charset="2"/>
              <a:buChar char="n"/>
              <a:defRPr sz="2000">
                <a:solidFill>
                  <a:schemeClr val="tx1"/>
                </a:solidFill>
                <a:latin typeface="Verdana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s-PE" altLang="es-PE" sz="180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37" name="AutoShape 13"/>
          <p:cNvSpPr>
            <a:spLocks noChangeArrowheads="1"/>
          </p:cNvSpPr>
          <p:nvPr/>
        </p:nvSpPr>
        <p:spPr bwMode="auto">
          <a:xfrm>
            <a:off x="4901792" y="5071700"/>
            <a:ext cx="360362" cy="217487"/>
          </a:xfrm>
          <a:prstGeom prst="rightArrow">
            <a:avLst>
              <a:gd name="adj1" fmla="val 50000"/>
              <a:gd name="adj2" fmla="val 4142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charset="2"/>
              <a:buChar char="o"/>
              <a:defRPr sz="3000">
                <a:solidFill>
                  <a:schemeClr val="tx1"/>
                </a:solidFill>
                <a:latin typeface="Verdana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charset="2"/>
              <a:buChar char="n"/>
              <a:defRPr sz="2600">
                <a:solidFill>
                  <a:schemeClr val="tx1"/>
                </a:solidFill>
                <a:latin typeface="Verdana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charset="2"/>
              <a:buChar char="o"/>
              <a:defRPr sz="2300">
                <a:solidFill>
                  <a:schemeClr val="tx1"/>
                </a:solidFill>
                <a:latin typeface="Verdana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charset="2"/>
              <a:buChar char="n"/>
              <a:defRPr sz="2000">
                <a:solidFill>
                  <a:schemeClr val="tx1"/>
                </a:solidFill>
                <a:latin typeface="Verdana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s-PE" altLang="es-PE" sz="180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38" name="AutoShape 14"/>
          <p:cNvSpPr>
            <a:spLocks noChangeArrowheads="1"/>
          </p:cNvSpPr>
          <p:nvPr/>
        </p:nvSpPr>
        <p:spPr bwMode="auto">
          <a:xfrm>
            <a:off x="6197192" y="5936887"/>
            <a:ext cx="360362" cy="287338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charset="2"/>
              <a:buChar char="o"/>
              <a:defRPr sz="3000">
                <a:solidFill>
                  <a:schemeClr val="tx1"/>
                </a:solidFill>
                <a:latin typeface="Verdana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charset="2"/>
              <a:buChar char="n"/>
              <a:defRPr sz="2600">
                <a:solidFill>
                  <a:schemeClr val="tx1"/>
                </a:solidFill>
                <a:latin typeface="Verdana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charset="2"/>
              <a:buChar char="o"/>
              <a:defRPr sz="2300">
                <a:solidFill>
                  <a:schemeClr val="tx1"/>
                </a:solidFill>
                <a:latin typeface="Verdana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charset="2"/>
              <a:buChar char="n"/>
              <a:defRPr sz="2000">
                <a:solidFill>
                  <a:schemeClr val="tx1"/>
                </a:solidFill>
                <a:latin typeface="Verdana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s-PE" altLang="es-PE" sz="180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39" name="AutoShape 15"/>
          <p:cNvSpPr>
            <a:spLocks noChangeArrowheads="1"/>
          </p:cNvSpPr>
          <p:nvPr/>
        </p:nvSpPr>
        <p:spPr bwMode="auto">
          <a:xfrm>
            <a:off x="9294404" y="1112475"/>
            <a:ext cx="647700" cy="2808287"/>
          </a:xfrm>
          <a:prstGeom prst="curvedLeftArrow">
            <a:avLst>
              <a:gd name="adj1" fmla="val 86716"/>
              <a:gd name="adj2" fmla="val 173431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charset="2"/>
              <a:buChar char="o"/>
              <a:defRPr sz="3000">
                <a:solidFill>
                  <a:schemeClr val="tx1"/>
                </a:solidFill>
                <a:latin typeface="Verdana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charset="2"/>
              <a:buChar char="n"/>
              <a:defRPr sz="2600">
                <a:solidFill>
                  <a:schemeClr val="tx1"/>
                </a:solidFill>
                <a:latin typeface="Verdana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charset="2"/>
              <a:buChar char="o"/>
              <a:defRPr sz="2300">
                <a:solidFill>
                  <a:schemeClr val="tx1"/>
                </a:solidFill>
                <a:latin typeface="Verdana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charset="2"/>
              <a:buChar char="n"/>
              <a:defRPr sz="2000">
                <a:solidFill>
                  <a:schemeClr val="tx1"/>
                </a:solidFill>
                <a:latin typeface="Verdana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s-PE" altLang="es-PE" sz="180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40" name="AutoShape 16"/>
          <p:cNvSpPr>
            <a:spLocks noChangeArrowheads="1"/>
          </p:cNvSpPr>
          <p:nvPr/>
        </p:nvSpPr>
        <p:spPr bwMode="auto">
          <a:xfrm>
            <a:off x="6413092" y="1687150"/>
            <a:ext cx="288925" cy="2159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charset="2"/>
              <a:buChar char="o"/>
              <a:defRPr sz="3000">
                <a:solidFill>
                  <a:schemeClr val="tx1"/>
                </a:solidFill>
                <a:latin typeface="Verdana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charset="2"/>
              <a:buChar char="n"/>
              <a:defRPr sz="2600">
                <a:solidFill>
                  <a:schemeClr val="tx1"/>
                </a:solidFill>
                <a:latin typeface="Verdana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charset="2"/>
              <a:buChar char="o"/>
              <a:defRPr sz="2300">
                <a:solidFill>
                  <a:schemeClr val="tx1"/>
                </a:solidFill>
                <a:latin typeface="Verdana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charset="2"/>
              <a:buChar char="n"/>
              <a:defRPr sz="2000">
                <a:solidFill>
                  <a:schemeClr val="tx1"/>
                </a:solidFill>
                <a:latin typeface="Verdana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s-PE" altLang="es-PE" sz="180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41" name="AutoShape 17"/>
          <p:cNvSpPr>
            <a:spLocks noChangeArrowheads="1"/>
          </p:cNvSpPr>
          <p:nvPr/>
        </p:nvSpPr>
        <p:spPr bwMode="auto">
          <a:xfrm rot="19627921">
            <a:off x="4469992" y="3128600"/>
            <a:ext cx="576262" cy="361950"/>
          </a:xfrm>
          <a:prstGeom prst="leftArrow">
            <a:avLst>
              <a:gd name="adj1" fmla="val 50000"/>
              <a:gd name="adj2" fmla="val 3980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charset="2"/>
              <a:buChar char="o"/>
              <a:defRPr sz="3000">
                <a:solidFill>
                  <a:schemeClr val="tx1"/>
                </a:solidFill>
                <a:latin typeface="Verdana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charset="2"/>
              <a:buChar char="n"/>
              <a:defRPr sz="2600">
                <a:solidFill>
                  <a:schemeClr val="tx1"/>
                </a:solidFill>
                <a:latin typeface="Verdana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charset="2"/>
              <a:buChar char="o"/>
              <a:defRPr sz="2300">
                <a:solidFill>
                  <a:schemeClr val="tx1"/>
                </a:solidFill>
                <a:latin typeface="Verdana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charset="2"/>
              <a:buChar char="n"/>
              <a:defRPr sz="2000">
                <a:solidFill>
                  <a:schemeClr val="tx1"/>
                </a:solidFill>
                <a:latin typeface="Verdana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s-PE" altLang="es-PE" sz="180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42" name="AutoShape 18"/>
          <p:cNvSpPr>
            <a:spLocks noChangeArrowheads="1"/>
          </p:cNvSpPr>
          <p:nvPr/>
        </p:nvSpPr>
        <p:spPr bwMode="auto">
          <a:xfrm rot="14025622">
            <a:off x="8104572" y="3199244"/>
            <a:ext cx="576263" cy="361950"/>
          </a:xfrm>
          <a:prstGeom prst="leftArrow">
            <a:avLst>
              <a:gd name="adj1" fmla="val 50000"/>
              <a:gd name="adj2" fmla="val 3980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charset="2"/>
              <a:buChar char="o"/>
              <a:defRPr sz="3000">
                <a:solidFill>
                  <a:schemeClr val="tx1"/>
                </a:solidFill>
                <a:latin typeface="Verdana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charset="2"/>
              <a:buChar char="n"/>
              <a:defRPr sz="2600">
                <a:solidFill>
                  <a:schemeClr val="tx1"/>
                </a:solidFill>
                <a:latin typeface="Verdana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charset="2"/>
              <a:buChar char="o"/>
              <a:defRPr sz="2300">
                <a:solidFill>
                  <a:schemeClr val="tx1"/>
                </a:solidFill>
                <a:latin typeface="Verdana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charset="2"/>
              <a:buChar char="n"/>
              <a:defRPr sz="2000">
                <a:solidFill>
                  <a:schemeClr val="tx1"/>
                </a:solidFill>
                <a:latin typeface="Verdana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Verdana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s-PE" altLang="es-PE" sz="1800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53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544595" cy="1346886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1702676" y="220717"/>
            <a:ext cx="10131972" cy="966952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smtClean="0">
                <a:solidFill>
                  <a:schemeClr val="bg1">
                    <a:lumMod val="9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1. EL PEI</a:t>
            </a:r>
            <a:endParaRPr lang="es-ES_tradnl" sz="3200" b="1" dirty="0">
              <a:solidFill>
                <a:schemeClr val="bg1">
                  <a:lumMod val="95000"/>
                </a:schemeClr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423851" y="1451390"/>
            <a:ext cx="9666515" cy="518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876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544595" cy="1346886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lum contrast="30000"/>
          </a:blip>
          <a:srcRect/>
          <a:stretch>
            <a:fillRect/>
          </a:stretch>
        </p:blipFill>
        <p:spPr bwMode="auto">
          <a:xfrm>
            <a:off x="1544596" y="1346886"/>
            <a:ext cx="9036318" cy="5262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ángulo redondeado 6"/>
          <p:cNvSpPr/>
          <p:nvPr/>
        </p:nvSpPr>
        <p:spPr>
          <a:xfrm>
            <a:off x="1702676" y="220717"/>
            <a:ext cx="10131972" cy="966952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smtClean="0">
                <a:solidFill>
                  <a:schemeClr val="bg1">
                    <a:lumMod val="9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1. EL PEI</a:t>
            </a:r>
            <a:endParaRPr lang="es-ES_tradnl" sz="3200" b="1" dirty="0">
              <a:solidFill>
                <a:schemeClr val="bg1">
                  <a:lumMod val="95000"/>
                </a:schemeClr>
              </a:solidFill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73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544595" cy="1346886"/>
          </a:xfrm>
          <a:prstGeom prst="rect">
            <a:avLst/>
          </a:prstGeom>
        </p:spPr>
      </p:pic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9859997"/>
              </p:ext>
            </p:extLst>
          </p:nvPr>
        </p:nvGraphicFramePr>
        <p:xfrm>
          <a:off x="1254031" y="1529563"/>
          <a:ext cx="10332722" cy="51206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166361"/>
                <a:gridCol w="51663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sz="24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EJES</a:t>
                      </a:r>
                      <a:endParaRPr lang="es-ES_tradnl" sz="24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SECCIONES</a:t>
                      </a:r>
                      <a:endParaRPr lang="es-ES_tradnl" sz="24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  <a:tr h="370840">
                <a:tc rowSpan="4">
                  <a:txBody>
                    <a:bodyPr/>
                    <a:lstStyle/>
                    <a:p>
                      <a:pPr algn="l"/>
                      <a:endParaRPr lang="es-ES_tradnl" sz="2000" dirty="0" smtClean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algn="l"/>
                      <a:endParaRPr lang="es-ES_tradnl" sz="2000" dirty="0" smtClean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algn="l"/>
                      <a:r>
                        <a:rPr lang="es-ES_tradnl" sz="2000" b="1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1.</a:t>
                      </a:r>
                      <a:r>
                        <a:rPr lang="es-ES_tradnl" sz="2000" b="1" baseline="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 INTRODUCCIÓN.</a:t>
                      </a:r>
                      <a:endParaRPr lang="es-ES_tradnl" sz="2000" b="1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_tradnl" sz="20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1.1 Concepto.</a:t>
                      </a:r>
                      <a:endParaRPr lang="es-ES_tradnl" sz="20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s-ES_tradnl" sz="240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_tradnl" sz="20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1.2 Alcance.</a:t>
                      </a:r>
                      <a:endParaRPr lang="es-ES_tradnl" sz="20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s-ES_tradnl" sz="24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_tradnl" sz="20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1.3 Justificación.</a:t>
                      </a:r>
                      <a:endParaRPr lang="es-ES_tradnl" sz="20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s-ES_tradnl" sz="24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_tradnl" sz="20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1.4 Términos y definiciones..</a:t>
                      </a:r>
                      <a:endParaRPr lang="es-ES_tradnl" sz="20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  <a:tr h="370840">
                <a:tc rowSpan="7">
                  <a:txBody>
                    <a:bodyPr/>
                    <a:lstStyle/>
                    <a:p>
                      <a:pPr algn="ctr"/>
                      <a:endParaRPr lang="es-ES_tradnl" sz="2000" dirty="0" smtClean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algn="ctr"/>
                      <a:endParaRPr lang="es-ES_tradnl" sz="2000" dirty="0" smtClean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algn="ctr"/>
                      <a:endParaRPr lang="es-ES_tradnl" sz="2000" dirty="0" smtClean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algn="l"/>
                      <a:r>
                        <a:rPr lang="es-ES_tradnl" sz="2000" b="1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2. PRINCIPIOS Y FUNDAMENTOS</a:t>
                      </a:r>
                    </a:p>
                    <a:p>
                      <a:pPr algn="l"/>
                      <a:r>
                        <a:rPr lang="es-ES_tradnl" sz="2000" b="1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HORIZONTE INSTITUCIONAL.</a:t>
                      </a:r>
                    </a:p>
                    <a:p>
                      <a:pPr algn="l"/>
                      <a:r>
                        <a:rPr lang="es-ES_tradnl" sz="2000" b="1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GESTIÓN DIRECTIVA.</a:t>
                      </a:r>
                      <a:endParaRPr lang="es-ES_tradnl" sz="2000" b="1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_tradnl" sz="20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2.1 Reseña histórica.</a:t>
                      </a:r>
                      <a:endParaRPr lang="es-ES_tradnl" sz="20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s-ES_tradnl" sz="20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_tradnl" sz="20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2.2 Análisis de la problemática de la comunidad educativa.</a:t>
                      </a:r>
                      <a:endParaRPr lang="es-ES_tradnl" sz="20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s-ES_tradnl" sz="200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_tradnl" sz="20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2.3 Fundamentación.</a:t>
                      </a:r>
                      <a:endParaRPr lang="es-ES_tradnl" sz="20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s-ES_tradnl" sz="200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_tradnl" sz="20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2.4</a:t>
                      </a:r>
                      <a:r>
                        <a:rPr lang="es-ES_tradnl" sz="2000" baseline="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 Misión.</a:t>
                      </a:r>
                      <a:endParaRPr lang="es-ES_tradnl" sz="20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s-ES_tradnl" sz="200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_tradnl" sz="20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2.5 Visión.</a:t>
                      </a:r>
                      <a:endParaRPr lang="es-ES_tradnl" sz="20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s-ES_tradnl" sz="200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_tradnl" sz="20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2.6 Filosofía.</a:t>
                      </a:r>
                      <a:endParaRPr lang="es-ES_tradnl" sz="20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s-ES_tradnl" sz="20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_tradnl" sz="20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2.7 Principios institucionales.</a:t>
                      </a:r>
                      <a:endParaRPr lang="es-ES_tradnl" sz="20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ectángulo redondeado 6"/>
          <p:cNvSpPr/>
          <p:nvPr/>
        </p:nvSpPr>
        <p:spPr>
          <a:xfrm>
            <a:off x="1702676" y="220717"/>
            <a:ext cx="10131972" cy="966952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smtClean="0">
                <a:solidFill>
                  <a:schemeClr val="bg1">
                    <a:lumMod val="9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1. EL PEI</a:t>
            </a:r>
            <a:endParaRPr lang="es-ES_tradnl" sz="3200" b="1" dirty="0">
              <a:solidFill>
                <a:schemeClr val="bg1">
                  <a:lumMod val="95000"/>
                </a:schemeClr>
              </a:solidFill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68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544595" cy="1346886"/>
          </a:xfrm>
          <a:prstGeom prst="rect">
            <a:avLst/>
          </a:prstGeom>
        </p:spPr>
      </p:pic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703312"/>
              </p:ext>
            </p:extLst>
          </p:nvPr>
        </p:nvGraphicFramePr>
        <p:xfrm>
          <a:off x="1254031" y="1529563"/>
          <a:ext cx="10332722" cy="483204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166361"/>
                <a:gridCol w="51663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sz="24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EJES</a:t>
                      </a:r>
                      <a:endParaRPr lang="es-ES_tradnl" sz="24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SECCIONES</a:t>
                      </a:r>
                      <a:endParaRPr lang="es-ES_tradnl" sz="24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  <a:tr h="0">
                <a:tc rowSpan="6">
                  <a:txBody>
                    <a:bodyPr/>
                    <a:lstStyle/>
                    <a:p>
                      <a:pPr algn="l"/>
                      <a:endParaRPr lang="es-ES_tradnl" sz="2000" dirty="0" smtClean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algn="ctr"/>
                      <a:endParaRPr lang="es-ES_tradnl" sz="2000" dirty="0" smtClean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algn="l"/>
                      <a:r>
                        <a:rPr lang="es-ES_tradnl" sz="2000" b="1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2. PRINCIPIOS Y FUNDAMENTOS</a:t>
                      </a:r>
                    </a:p>
                    <a:p>
                      <a:pPr algn="l"/>
                      <a:r>
                        <a:rPr lang="es-ES_tradnl" sz="2000" b="1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HORIZONTE INSTITUCIONAL. </a:t>
                      </a:r>
                    </a:p>
                    <a:p>
                      <a:pPr algn="l"/>
                      <a:r>
                        <a:rPr lang="es-ES_tradnl" sz="2000" b="1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GESTIÓN DIRECTIVA.</a:t>
                      </a:r>
                    </a:p>
                    <a:p>
                      <a:pPr algn="l"/>
                      <a:endParaRPr lang="es-ES_tradnl" sz="2000" dirty="0" smtClean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_tradnl" sz="20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2.8 Política</a:t>
                      </a:r>
                      <a:r>
                        <a:rPr lang="es-ES_tradnl" sz="2000" baseline="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 de calidad.</a:t>
                      </a:r>
                      <a:endParaRPr lang="es-ES_tradnl" sz="20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s-ES_tradnl" sz="240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_tradnl" sz="20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2.9 Objetivos de calidad.</a:t>
                      </a:r>
                      <a:endParaRPr lang="es-ES_tradnl" sz="20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s-ES_tradnl" sz="24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_tradnl" sz="20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2.10</a:t>
                      </a:r>
                      <a:r>
                        <a:rPr lang="es-ES_tradnl" sz="2000" baseline="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 Perfil del estudiante.</a:t>
                      </a:r>
                      <a:endParaRPr lang="es-ES_tradnl" sz="20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_tradnl" sz="20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2.11 Perfil del docente.</a:t>
                      </a:r>
                      <a:endParaRPr lang="es-ES_tradnl" sz="20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_tradnl" sz="20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2.12 Perfil del padre de familia.</a:t>
                      </a:r>
                      <a:endParaRPr lang="es-ES_tradnl" sz="20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s-ES_tradnl" sz="24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_tradnl" sz="20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2.13 Perfil del personal administrativo.</a:t>
                      </a:r>
                      <a:endParaRPr lang="es-ES_tradnl" sz="20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endParaRPr lang="es-ES_tradnl" sz="2000" dirty="0" smtClean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algn="just"/>
                      <a:r>
                        <a:rPr lang="es-ES_tradnl" sz="2000" b="1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3. OBJETIVOS GESTIÓN DIRECTIVA.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_tradnl" sz="20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3.1</a:t>
                      </a:r>
                      <a:r>
                        <a:rPr lang="es-ES_tradnl" sz="2000" baseline="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 Objetivos generales.</a:t>
                      </a:r>
                      <a:endParaRPr lang="es-ES_tradnl" sz="20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  <a:tr h="412448">
                <a:tc vMerge="1">
                  <a:txBody>
                    <a:bodyPr/>
                    <a:lstStyle/>
                    <a:p>
                      <a:pPr algn="ctr"/>
                      <a:endParaRPr lang="es-ES_tradnl" sz="20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_tradnl" sz="20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3.2 Objetivos específicos.</a:t>
                      </a:r>
                      <a:endParaRPr lang="es-ES_tradnl" sz="20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  <a:tr h="370840">
                <a:tc rowSpan="3">
                  <a:txBody>
                    <a:bodyPr/>
                    <a:lstStyle/>
                    <a:p>
                      <a:pPr algn="l"/>
                      <a:endParaRPr lang="es-ES_tradnl" sz="2000" dirty="0" smtClean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algn="l"/>
                      <a:r>
                        <a:rPr lang="es-ES_tradnl" sz="2000" b="1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4. ESTRATEGIA PEDAGÓGICA. </a:t>
                      </a:r>
                    </a:p>
                    <a:p>
                      <a:pPr algn="l"/>
                      <a:r>
                        <a:rPr lang="es-ES_tradnl" sz="2000" b="1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GESTIÓN ACADÉMICA.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_tradnl" sz="2000" smtClean="0">
                          <a:latin typeface="Candara" charset="0"/>
                          <a:ea typeface="Candara" charset="0"/>
                          <a:cs typeface="Candara" charset="0"/>
                        </a:rPr>
                        <a:t>4.1 Enfoque pedagógico.</a:t>
                      </a:r>
                      <a:endParaRPr lang="es-ES_tradnl" sz="20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l"/>
                      <a:endParaRPr lang="es-ES_tradnl" sz="2000" dirty="0" smtClean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_tradnl" sz="20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4.2 Modelos</a:t>
                      </a:r>
                      <a:r>
                        <a:rPr lang="es-ES_tradnl" sz="2000" baseline="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 pedagógicos.</a:t>
                      </a:r>
                      <a:endParaRPr lang="es-ES_tradnl" sz="20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l"/>
                      <a:endParaRPr lang="es-ES_tradnl" sz="2000" dirty="0" smtClean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_tradnl" sz="20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4.3 Cultura de emprendimiento.</a:t>
                      </a:r>
                      <a:endParaRPr lang="es-ES_tradnl" sz="20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ectángulo redondeado 6"/>
          <p:cNvSpPr/>
          <p:nvPr/>
        </p:nvSpPr>
        <p:spPr>
          <a:xfrm>
            <a:off x="1702676" y="220717"/>
            <a:ext cx="10131972" cy="966952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smtClean="0">
                <a:solidFill>
                  <a:schemeClr val="bg1">
                    <a:lumMod val="9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1. EL PEI</a:t>
            </a:r>
            <a:endParaRPr lang="es-ES_tradnl" sz="3200" b="1" dirty="0">
              <a:solidFill>
                <a:schemeClr val="bg1">
                  <a:lumMod val="95000"/>
                </a:schemeClr>
              </a:solidFill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75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544595" cy="1346886"/>
          </a:xfrm>
          <a:prstGeom prst="rect">
            <a:avLst/>
          </a:prstGeom>
        </p:spPr>
      </p:pic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5453822"/>
              </p:ext>
            </p:extLst>
          </p:nvPr>
        </p:nvGraphicFramePr>
        <p:xfrm>
          <a:off x="1254031" y="1529563"/>
          <a:ext cx="10332722" cy="512451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166361"/>
                <a:gridCol w="51663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sz="24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EJES</a:t>
                      </a:r>
                      <a:endParaRPr lang="es-ES_tradnl" sz="24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SECCIONES</a:t>
                      </a:r>
                      <a:endParaRPr lang="es-ES_tradnl" sz="24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  <a:tr h="0">
                <a:tc rowSpan="3">
                  <a:txBody>
                    <a:bodyPr/>
                    <a:lstStyle/>
                    <a:p>
                      <a:pPr algn="l"/>
                      <a:r>
                        <a:rPr lang="es-ES_tradnl" sz="2000" b="1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5.</a:t>
                      </a:r>
                      <a:r>
                        <a:rPr lang="es-ES_tradnl" sz="2000" b="1" baseline="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 PLANES DE ESTUDIO Y CRITERIOS DE EVAULUACIÓN Y PROMOCIÓN.</a:t>
                      </a:r>
                    </a:p>
                    <a:p>
                      <a:pPr algn="l"/>
                      <a:r>
                        <a:rPr lang="es-ES_tradnl" sz="2000" b="1" baseline="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GESTIÓN ACADÉMICA.</a:t>
                      </a:r>
                      <a:endParaRPr lang="es-ES_tradnl" sz="2000" b="1" dirty="0" smtClean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algn="l"/>
                      <a:endParaRPr lang="es-ES_tradnl" sz="2000" dirty="0" smtClean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_tradnl" sz="20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5.1</a:t>
                      </a:r>
                      <a:r>
                        <a:rPr lang="es-ES_tradnl" sz="2000" baseline="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 Pensum.</a:t>
                      </a:r>
                      <a:endParaRPr lang="es-ES_tradnl" sz="20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s-ES_tradnl" sz="240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_tradnl" sz="20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5.2 Planes de estudio.</a:t>
                      </a:r>
                      <a:endParaRPr lang="es-ES_tradnl" sz="20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s-ES_tradnl" sz="24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_tradnl" sz="20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5.3 Sistema institucional de evaluación.</a:t>
                      </a:r>
                      <a:endParaRPr lang="es-ES_tradnl" sz="20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  <a:tr h="370840">
                <a:tc rowSpan="5">
                  <a:txBody>
                    <a:bodyPr/>
                    <a:lstStyle/>
                    <a:p>
                      <a:pPr algn="ctr"/>
                      <a:endParaRPr lang="es-ES_tradnl" sz="2000" dirty="0" smtClean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algn="just"/>
                      <a:endParaRPr lang="es-ES_tradnl" sz="2000" dirty="0" smtClean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algn="just"/>
                      <a:r>
                        <a:rPr lang="es-ES_tradnl" sz="2000" b="1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6.</a:t>
                      </a:r>
                      <a:r>
                        <a:rPr lang="es-ES_tradnl" sz="2000" b="1" baseline="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 PROYECTOS PEDAGÓGICOS.</a:t>
                      </a:r>
                    </a:p>
                    <a:p>
                      <a:pPr algn="just"/>
                      <a:r>
                        <a:rPr lang="es-ES_tradnl" sz="2000" b="1" baseline="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GESTIÓN ACADÉMICA.</a:t>
                      </a:r>
                      <a:endParaRPr lang="es-ES_tradnl" sz="2000" b="1" dirty="0" smtClean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_tradnl" sz="20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6.1 Proyectos pedagógico de educación para la sexualidad.</a:t>
                      </a:r>
                      <a:endParaRPr lang="es-ES_tradnl" sz="20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  <a:tr h="412448">
                <a:tc vMerge="1">
                  <a:txBody>
                    <a:bodyPr/>
                    <a:lstStyle/>
                    <a:p>
                      <a:pPr algn="ctr"/>
                      <a:endParaRPr lang="es-ES_tradnl" sz="20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_tradnl" sz="20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6.2 Proyecto pedagógico de</a:t>
                      </a:r>
                      <a:r>
                        <a:rPr lang="es-ES_tradnl" sz="2000" baseline="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 democracia.</a:t>
                      </a:r>
                      <a:endParaRPr lang="es-ES_tradnl" sz="20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  <a:tr h="412448">
                <a:tc vMerge="1">
                  <a:txBody>
                    <a:bodyPr/>
                    <a:lstStyle/>
                    <a:p>
                      <a:pPr algn="just"/>
                      <a:endParaRPr lang="es-ES_tradnl" sz="2000" dirty="0" smtClean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_tradnl" sz="20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6.3 Proyecto pedagógico ambiental.</a:t>
                      </a:r>
                      <a:endParaRPr lang="es-ES_tradnl" sz="20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  <a:tr h="412448">
                <a:tc vMerge="1">
                  <a:txBody>
                    <a:bodyPr/>
                    <a:lstStyle/>
                    <a:p>
                      <a:pPr algn="just"/>
                      <a:endParaRPr lang="es-ES_tradnl" sz="2000" dirty="0" smtClean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_tradnl" sz="20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6.4 Proyecto pedagógico en valores.</a:t>
                      </a:r>
                      <a:endParaRPr lang="es-ES_tradnl" sz="20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  <a:tr h="412448">
                <a:tc vMerge="1">
                  <a:txBody>
                    <a:bodyPr/>
                    <a:lstStyle/>
                    <a:p>
                      <a:pPr algn="just"/>
                      <a:endParaRPr lang="es-ES_tradnl" sz="2000" dirty="0" smtClean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_tradnl" sz="20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6.5 Proyecto</a:t>
                      </a:r>
                      <a:r>
                        <a:rPr lang="es-ES_tradnl" sz="2000" baseline="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s pedagógicos propios del colegio</a:t>
                      </a:r>
                      <a:endParaRPr lang="es-ES_tradnl" sz="20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algn="l"/>
                      <a:r>
                        <a:rPr lang="es-ES_tradnl" sz="2000" b="1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7.</a:t>
                      </a:r>
                      <a:r>
                        <a:rPr lang="es-ES_tradnl" sz="2000" b="1" baseline="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 MANUAL DE CONVIVENCIA Y REGLAMENTO DE DOCENTES.</a:t>
                      </a:r>
                    </a:p>
                    <a:p>
                      <a:pPr algn="l"/>
                      <a:r>
                        <a:rPr lang="es-ES_tradnl" sz="2000" b="1" baseline="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GESTIÓN DE CONVIVENCIA.</a:t>
                      </a:r>
                      <a:endParaRPr lang="es-ES_tradnl" sz="2000" b="1" dirty="0" smtClean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_tradnl" sz="20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7.1 Manual de convivencia.</a:t>
                      </a:r>
                      <a:endParaRPr lang="es-ES_tradnl" sz="20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l"/>
                      <a:endParaRPr lang="es-ES_tradnl" sz="2000" dirty="0" smtClean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_tradnl" sz="20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7.2 Reglamento de docentes.</a:t>
                      </a:r>
                      <a:endParaRPr lang="es-ES_tradnl" sz="20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ectángulo redondeado 6"/>
          <p:cNvSpPr/>
          <p:nvPr/>
        </p:nvSpPr>
        <p:spPr>
          <a:xfrm>
            <a:off x="1702676" y="220717"/>
            <a:ext cx="10131972" cy="966952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smtClean="0">
                <a:solidFill>
                  <a:schemeClr val="bg1">
                    <a:lumMod val="9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1. EL PEI</a:t>
            </a:r>
            <a:endParaRPr lang="es-ES_tradnl" sz="3200" b="1" dirty="0">
              <a:solidFill>
                <a:schemeClr val="bg1">
                  <a:lumMod val="95000"/>
                </a:schemeClr>
              </a:solidFill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73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544595" cy="1346886"/>
          </a:xfrm>
          <a:prstGeom prst="rect">
            <a:avLst/>
          </a:prstGeom>
        </p:spPr>
      </p:pic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81543"/>
              </p:ext>
            </p:extLst>
          </p:nvPr>
        </p:nvGraphicFramePr>
        <p:xfrm>
          <a:off x="1254031" y="1529563"/>
          <a:ext cx="10332722" cy="507782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166361"/>
                <a:gridCol w="51663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sz="24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EJES</a:t>
                      </a:r>
                      <a:endParaRPr lang="es-ES_tradnl" sz="24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SECCIONES</a:t>
                      </a:r>
                      <a:endParaRPr lang="es-ES_tradnl" sz="24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  <a:tr h="0">
                <a:tc rowSpan="3">
                  <a:txBody>
                    <a:bodyPr/>
                    <a:lstStyle/>
                    <a:p>
                      <a:pPr algn="l"/>
                      <a:endParaRPr lang="es-ES_tradnl" sz="2000" b="1" dirty="0" smtClean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algn="l"/>
                      <a:r>
                        <a:rPr lang="es-ES_tradnl" sz="2000" b="1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8.</a:t>
                      </a:r>
                      <a:r>
                        <a:rPr lang="es-ES_tradnl" sz="2000" b="1" baseline="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 GOBIERNO ESCOLAR.</a:t>
                      </a:r>
                    </a:p>
                    <a:p>
                      <a:pPr algn="l"/>
                      <a:r>
                        <a:rPr lang="es-ES_tradnl" sz="2000" b="1" baseline="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GESTIÓN DE LA COMUNIDAD.</a:t>
                      </a:r>
                      <a:endParaRPr lang="es-ES_tradnl" sz="2000" b="1" dirty="0" smtClean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_tradnl" sz="20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8.1</a:t>
                      </a:r>
                      <a:r>
                        <a:rPr lang="es-ES_tradnl" sz="2000" baseline="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 Los órganos del gobierno escolar.</a:t>
                      </a:r>
                      <a:endParaRPr lang="es-ES_tradnl" sz="20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s-ES_tradnl" sz="240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_tradnl" sz="20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8.2 Funciones de los órganos del gobierno escolar.</a:t>
                      </a: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s-ES_tradnl" sz="24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_tradnl" sz="20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8.3 Integración de los órganos del gobierno escolar.</a:t>
                      </a:r>
                      <a:endParaRPr lang="es-ES_tradnl" sz="20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  <a:tr h="370840">
                <a:tc rowSpan="4">
                  <a:txBody>
                    <a:bodyPr/>
                    <a:lstStyle/>
                    <a:p>
                      <a:pPr algn="ctr"/>
                      <a:endParaRPr lang="es-ES_tradnl" sz="2000" dirty="0" smtClean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algn="just"/>
                      <a:r>
                        <a:rPr lang="es-ES_tradnl" sz="2000" b="1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9.</a:t>
                      </a:r>
                      <a:r>
                        <a:rPr lang="es-ES_tradnl" sz="2000" b="1" baseline="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 COSTOS EDUCATIVOS.</a:t>
                      </a:r>
                    </a:p>
                    <a:p>
                      <a:pPr algn="just"/>
                      <a:r>
                        <a:rPr lang="es-ES_tradnl" sz="2000" b="1" baseline="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GESTIÓN ADMINISTRATIVA Y FINANCIERA. </a:t>
                      </a:r>
                      <a:endParaRPr lang="es-ES_tradnl" sz="2000" b="1" dirty="0" smtClean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_tradnl" sz="20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9.1 Matrícula.</a:t>
                      </a:r>
                      <a:endParaRPr lang="es-ES_tradnl" sz="20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  <a:tr h="412448">
                <a:tc vMerge="1">
                  <a:txBody>
                    <a:bodyPr/>
                    <a:lstStyle/>
                    <a:p>
                      <a:pPr algn="ctr"/>
                      <a:endParaRPr lang="es-ES_tradnl" sz="20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_tradnl" sz="20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9.2 Pensiones.</a:t>
                      </a:r>
                      <a:endParaRPr lang="es-ES_tradnl" sz="20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  <a:tr h="412448">
                <a:tc vMerge="1">
                  <a:txBody>
                    <a:bodyPr/>
                    <a:lstStyle/>
                    <a:p>
                      <a:pPr algn="just"/>
                      <a:endParaRPr lang="es-ES_tradnl" sz="2000" dirty="0" smtClean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_tradnl" sz="20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9.3</a:t>
                      </a:r>
                      <a:r>
                        <a:rPr lang="es-ES_tradnl" sz="2000" baseline="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 Cobros periódicos.</a:t>
                      </a:r>
                      <a:endParaRPr lang="es-ES_tradnl" sz="20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  <a:tr h="412448">
                <a:tc vMerge="1">
                  <a:txBody>
                    <a:bodyPr/>
                    <a:lstStyle/>
                    <a:p>
                      <a:pPr algn="just"/>
                      <a:endParaRPr lang="es-ES_tradnl" sz="2000" dirty="0" smtClean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_tradnl" sz="20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9.4 Contrato</a:t>
                      </a:r>
                      <a:r>
                        <a:rPr lang="es-ES_tradnl" sz="2000" baseline="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 de servicio y pagaré.</a:t>
                      </a:r>
                      <a:endParaRPr lang="es-ES_tradnl" sz="20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  <a:tr h="370840">
                <a:tc rowSpan="3">
                  <a:txBody>
                    <a:bodyPr/>
                    <a:lstStyle/>
                    <a:p>
                      <a:pPr algn="l"/>
                      <a:r>
                        <a:rPr lang="es-ES_tradnl" sz="2000" b="1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10. RELACIÓN CON OTRAS ORGANIZACIONES</a:t>
                      </a:r>
                      <a:r>
                        <a:rPr lang="es-ES_tradnl" sz="2000" b="1" baseline="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 SOCIALES.</a:t>
                      </a:r>
                    </a:p>
                    <a:p>
                      <a:pPr algn="l"/>
                      <a:r>
                        <a:rPr lang="es-ES_tradnl" sz="2000" b="1" baseline="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GESTIÓN DE LA COMUNIDAD.</a:t>
                      </a:r>
                      <a:endParaRPr lang="es-ES_tradnl" sz="2000" b="1" dirty="0" smtClean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_tradnl" sz="20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10.1</a:t>
                      </a:r>
                      <a:r>
                        <a:rPr lang="es-ES_tradnl" sz="2000" baseline="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 Con medios de comunicación.</a:t>
                      </a:r>
                      <a:endParaRPr lang="es-ES_tradnl" sz="20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l"/>
                      <a:endParaRPr lang="es-ES_tradnl" sz="2000" dirty="0" smtClean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_tradnl" sz="20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10.2 Con agremiaciones.</a:t>
                      </a:r>
                      <a:endParaRPr lang="es-ES_tradnl" sz="20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l"/>
                      <a:endParaRPr lang="es-ES_tradnl" sz="2000" dirty="0" smtClean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_tradnl" sz="20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10.3 Con instituciones</a:t>
                      </a:r>
                      <a:r>
                        <a:rPr lang="es-ES_tradnl" sz="2000" baseline="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 comunitarias.</a:t>
                      </a:r>
                      <a:endParaRPr lang="es-ES_tradnl" sz="20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ectángulo redondeado 6"/>
          <p:cNvSpPr/>
          <p:nvPr/>
        </p:nvSpPr>
        <p:spPr>
          <a:xfrm>
            <a:off x="1702676" y="220717"/>
            <a:ext cx="10131972" cy="966952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smtClean="0">
                <a:solidFill>
                  <a:schemeClr val="bg1">
                    <a:lumMod val="9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1. EL PEI</a:t>
            </a:r>
            <a:endParaRPr lang="es-ES_tradnl" sz="3200" b="1" dirty="0">
              <a:solidFill>
                <a:schemeClr val="bg1">
                  <a:lumMod val="95000"/>
                </a:schemeClr>
              </a:solidFill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26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766</Words>
  <Application>Microsoft Macintosh PowerPoint</Application>
  <PresentationFormat>Panorámica</PresentationFormat>
  <Paragraphs>223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1" baseType="lpstr">
      <vt:lpstr>Adobe Gothic Std B</vt:lpstr>
      <vt:lpstr>Arial</vt:lpstr>
      <vt:lpstr>Britannic Bold</vt:lpstr>
      <vt:lpstr>Calibri</vt:lpstr>
      <vt:lpstr>Calibri Light</vt:lpstr>
      <vt:lpstr>Candara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Oscar A. Pérez Sayago</dc:creator>
  <cp:lastModifiedBy>Oscar A. Pérez Sayago</cp:lastModifiedBy>
  <cp:revision>18</cp:revision>
  <dcterms:created xsi:type="dcterms:W3CDTF">2016-10-02T20:32:37Z</dcterms:created>
  <dcterms:modified xsi:type="dcterms:W3CDTF">2016-10-11T10:51:49Z</dcterms:modified>
</cp:coreProperties>
</file>